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633" r:id="rId3"/>
    <p:sldId id="702" r:id="rId4"/>
    <p:sldId id="708" r:id="rId5"/>
    <p:sldId id="707" r:id="rId6"/>
    <p:sldId id="706" r:id="rId7"/>
    <p:sldId id="709" r:id="rId8"/>
    <p:sldId id="711" r:id="rId9"/>
    <p:sldId id="710" r:id="rId10"/>
    <p:sldId id="712" r:id="rId11"/>
    <p:sldId id="695" r:id="rId12"/>
    <p:sldId id="714" r:id="rId13"/>
    <p:sldId id="713" r:id="rId14"/>
    <p:sldId id="696" r:id="rId15"/>
    <p:sldId id="698" r:id="rId16"/>
    <p:sldId id="705" r:id="rId17"/>
    <p:sldId id="699" r:id="rId18"/>
    <p:sldId id="716" r:id="rId19"/>
    <p:sldId id="717" r:id="rId20"/>
    <p:sldId id="700" r:id="rId21"/>
    <p:sldId id="718" r:id="rId22"/>
    <p:sldId id="704" r:id="rId23"/>
    <p:sldId id="703" r:id="rId24"/>
    <p:sldId id="719" r:id="rId25"/>
    <p:sldId id="701" r:id="rId26"/>
    <p:sldId id="720" r:id="rId27"/>
    <p:sldId id="721" r:id="rId28"/>
    <p:sldId id="722" r:id="rId29"/>
    <p:sldId id="723" r:id="rId30"/>
    <p:sldId id="6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woo" initials="MO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FB79"/>
    <a:srgbClr val="FF9300"/>
    <a:srgbClr val="008F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0"/>
    <p:restoredTop sz="83025"/>
  </p:normalViewPr>
  <p:slideViewPr>
    <p:cSldViewPr snapToGrid="0" snapToObjects="1">
      <p:cViewPr>
        <p:scale>
          <a:sx n="125" d="100"/>
          <a:sy n="125" d="100"/>
        </p:scale>
        <p:origin x="2000" y="1184"/>
      </p:cViewPr>
      <p:guideLst/>
    </p:cSldViewPr>
  </p:slideViewPr>
  <p:notesTextViewPr>
    <p:cViewPr>
      <p:scale>
        <a:sx n="140" d="100"/>
        <a:sy n="14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37839-10D6-8740-8670-3F70E3E6F2C2}" type="datetimeFigureOut">
              <a:rPr lang="en-US" smtClean="0"/>
              <a:t>8/29/17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26A8F-B10F-5C47-8A1C-DA8FF1D30142}" type="slidenum">
              <a:rPr lang="en-US" smtClean="0"/>
              <a:t>‹#›</a:t>
            </a:fld>
            <a:endParaRPr lang="en-US"/>
          </a:p>
        </p:txBody>
      </p:sp>
    </p:spTree>
    <p:extLst>
      <p:ext uri="{BB962C8B-B14F-4D97-AF65-F5344CB8AC3E}">
        <p14:creationId xmlns:p14="http://schemas.microsoft.com/office/powerpoint/2010/main" val="76391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5826A8F-B10F-5C47-8A1C-DA8FF1D30142}" type="slidenum">
              <a:rPr lang="en-US" smtClean="0"/>
              <a:t>1</a:t>
            </a:fld>
            <a:endParaRPr lang="en-US"/>
          </a:p>
        </p:txBody>
      </p:sp>
    </p:spTree>
    <p:extLst>
      <p:ext uri="{BB962C8B-B14F-4D97-AF65-F5344CB8AC3E}">
        <p14:creationId xmlns:p14="http://schemas.microsoft.com/office/powerpoint/2010/main" val="140273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20</a:t>
            </a:fld>
            <a:endParaRPr lang="en-US"/>
          </a:p>
        </p:txBody>
      </p:sp>
    </p:spTree>
    <p:extLst>
      <p:ext uri="{BB962C8B-B14F-4D97-AF65-F5344CB8AC3E}">
        <p14:creationId xmlns:p14="http://schemas.microsoft.com/office/powerpoint/2010/main" val="91745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removed the person from the scene (No Person) and then removed everything but the person from the scene (No Background) and evaluated the network accuracy. The removal was done by using the same Faster-RCNN bounding box detection and by setting all removed pixels to the average value. In Fig. 8b, we can see that removing the person from the test images does more damage than removing other parts of the image. Finally, we retrain the Two-stream network [32] on only the cropped image of the person (Retrain on Person). Retraining on the cropped image yields a noticeable improvement in accuracy (15.6% to 17.9% </a:t>
            </a:r>
            <a:r>
              <a:rPr lang="en-US" dirty="0" err="1" smtClean="0"/>
              <a:t>mAP</a:t>
            </a:r>
            <a:r>
              <a:rPr lang="en-US" dirty="0" smtClean="0"/>
              <a:t>). This suggests that person-focused reasoning may be beneficial to current algorithms</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23</a:t>
            </a:fld>
            <a:endParaRPr lang="en-US"/>
          </a:p>
        </p:txBody>
      </p:sp>
    </p:spTree>
    <p:extLst>
      <p:ext uri="{BB962C8B-B14F-4D97-AF65-F5344CB8AC3E}">
        <p14:creationId xmlns:p14="http://schemas.microsoft.com/office/powerpoint/2010/main" val="1714722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Perfect</a:t>
            </a:r>
            <a:r>
              <a:rPr lang="en-US" baseline="0" dirty="0" smtClean="0"/>
              <a:t> temporal: From the video annotations we learn the distribution of activities that is likely occur in this frame given this information. This produces a probability distribution of actions in each frame; we max-pool over all frames to obtain predictions for the entire video.</a:t>
            </a:r>
          </a:p>
          <a:p>
            <a:endParaRPr lang="en-US" baseline="0" dirty="0" smtClean="0"/>
          </a:p>
          <a:p>
            <a:r>
              <a:rPr lang="en-US" dirty="0" smtClean="0"/>
              <a:t>Perfect Intent Oracle:</a:t>
            </a:r>
            <a:r>
              <a:rPr lang="en-US" baseline="0" dirty="0" smtClean="0"/>
              <a:t> </a:t>
            </a:r>
            <a:r>
              <a:rPr lang="en-US" dirty="0" smtClean="0"/>
              <a:t>Each video contains multiple labels. When thinking about Intent we can imagine that these labels occur together in certain ways. For example, “put on clothes” “put on shoes” “open door”, might be associated with the intent of leaving the house. We cluster the labels from all the videos into 30 or 50 clusters. Each intent cluster thus corresponds to a distribution of activities. A perfect intent oracle gives which cluster the video corresponds to. Given this cluster, the distribution of activities within the cluster is used as the activity prediction. </a:t>
            </a:r>
          </a:p>
          <a:p>
            <a:endParaRPr lang="en-US" dirty="0" smtClean="0"/>
          </a:p>
          <a:p>
            <a:r>
              <a:rPr lang="en-US" dirty="0" smtClean="0"/>
              <a:t>Each video can be thought of as a 157 dimensional vector with 0s and1s based on what categories are in the video. We cluster these vectors with cosine distance and spectral clustering.</a:t>
            </a:r>
          </a:p>
          <a:p>
            <a:endParaRPr lang="en-US" dirty="0" smtClean="0"/>
          </a:p>
          <a:p>
            <a:r>
              <a:rPr lang="en-US" dirty="0" smtClean="0"/>
              <a:t>Perfect Pose Oracle: We cluster the poses in all frames into 500 clusters. Given the cluster, the distribution of activities within the cluster is used as the activity prediction.</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25</a:t>
            </a:fld>
            <a:endParaRPr lang="en-US"/>
          </a:p>
        </p:txBody>
      </p:sp>
    </p:spTree>
    <p:extLst>
      <p:ext uri="{BB962C8B-B14F-4D97-AF65-F5344CB8AC3E}">
        <p14:creationId xmlns:p14="http://schemas.microsoft.com/office/powerpoint/2010/main" val="209395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27</a:t>
            </a:fld>
            <a:endParaRPr lang="en-US"/>
          </a:p>
        </p:txBody>
      </p:sp>
    </p:spTree>
    <p:extLst>
      <p:ext uri="{BB962C8B-B14F-4D97-AF65-F5344CB8AC3E}">
        <p14:creationId xmlns:p14="http://schemas.microsoft.com/office/powerpoint/2010/main" val="24348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r>
              <a:rPr lang="en-US" baseline="0" dirty="0" smtClean="0"/>
              <a:t> for listening. Any questions?</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30</a:t>
            </a:fld>
            <a:endParaRPr lang="en-US"/>
          </a:p>
        </p:txBody>
      </p:sp>
    </p:spTree>
    <p:extLst>
      <p:ext uri="{BB962C8B-B14F-4D97-AF65-F5344CB8AC3E}">
        <p14:creationId xmlns:p14="http://schemas.microsoft.com/office/powerpoint/2010/main" val="80780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KTH: simple motions with static background</a:t>
            </a:r>
          </a:p>
          <a:p>
            <a:r>
              <a:rPr lang="en-US" dirty="0" smtClean="0"/>
              <a:t>UCF101: more complex</a:t>
            </a:r>
            <a:r>
              <a:rPr lang="en-US" baseline="0" dirty="0" smtClean="0"/>
              <a:t> actions from sports videos</a:t>
            </a:r>
          </a:p>
          <a:p>
            <a:r>
              <a:rPr lang="en-US" baseline="0" dirty="0" smtClean="0"/>
              <a:t>HMDB: isolated activities in movies</a:t>
            </a:r>
          </a:p>
          <a:p>
            <a:r>
              <a:rPr lang="en-US" baseline="0" dirty="0" smtClean="0"/>
              <a:t>Charades: cluttered sequences of home activities with many many annotations such as walks to the kitchen, opens the fridge, grabs some milk, opens the bottle, drinks from the bottle, puts it back and closes the fridge</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3</a:t>
            </a:fld>
            <a:endParaRPr lang="en-US"/>
          </a:p>
        </p:txBody>
      </p:sp>
    </p:spTree>
    <p:extLst>
      <p:ext uri="{BB962C8B-B14F-4D97-AF65-F5344CB8AC3E}">
        <p14:creationId xmlns:p14="http://schemas.microsoft.com/office/powerpoint/2010/main" val="183418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ActionVLAD</a:t>
            </a:r>
            <a:r>
              <a:rPr lang="en-US" dirty="0" smtClean="0"/>
              <a:t> with some sophisticated </a:t>
            </a:r>
            <a:r>
              <a:rPr lang="en-US" dirty="0" err="1" smtClean="0"/>
              <a:t>spatio</a:t>
            </a:r>
            <a:r>
              <a:rPr lang="en-US" dirty="0" smtClean="0"/>
              <a:t>-temporal pooling</a:t>
            </a:r>
          </a:p>
          <a:p>
            <a:r>
              <a:rPr lang="en-US" dirty="0" smtClean="0"/>
              <a:t>Asynchronous Temporal Fields with a deep structured model.</a:t>
            </a:r>
            <a:r>
              <a:rPr lang="en-US" baseline="0" dirty="0" smtClean="0"/>
              <a:t> CRF modeling for high-level reasoning.</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5</a:t>
            </a:fld>
            <a:endParaRPr lang="en-US"/>
          </a:p>
        </p:txBody>
      </p:sp>
    </p:spTree>
    <p:extLst>
      <p:ext uri="{BB962C8B-B14F-4D97-AF65-F5344CB8AC3E}">
        <p14:creationId xmlns:p14="http://schemas.microsoft.com/office/powerpoint/2010/main" val="24256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given the verb, workers confused activities with different objects, e.g., “holding a cup” vs “holding a broom,” only 0.3% of the time. However given the </a:t>
            </a:r>
            <a:r>
              <a:rPr lang="en-US" dirty="0" err="1" smtClean="0"/>
              <a:t>ob</a:t>
            </a:r>
            <a:r>
              <a:rPr lang="en-US" dirty="0" smtClean="0"/>
              <a:t>- </a:t>
            </a:r>
            <a:r>
              <a:rPr lang="en-US" dirty="0" err="1" smtClean="0"/>
              <a:t>ject</a:t>
            </a:r>
            <a:r>
              <a:rPr lang="en-US" dirty="0" smtClean="0"/>
              <a:t>, there was more confusion among different verbs, e.g., “holding a cup” vs “drinking from a cup,” 1.3% of the time.</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6</a:t>
            </a:fld>
            <a:endParaRPr lang="en-US"/>
          </a:p>
        </p:txBody>
      </p:sp>
    </p:spTree>
    <p:extLst>
      <p:ext uri="{BB962C8B-B14F-4D97-AF65-F5344CB8AC3E}">
        <p14:creationId xmlns:p14="http://schemas.microsoft.com/office/powerpoint/2010/main" val="126285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looked at how well human annotators agreed with the activity boundaries by asking Amazon Mechanical </a:t>
            </a:r>
            <a:r>
              <a:rPr lang="en-US" dirty="0" err="1" smtClean="0"/>
              <a:t>Turkers</a:t>
            </a:r>
            <a:r>
              <a:rPr lang="en-US" baseline="0" dirty="0" smtClean="0"/>
              <a:t> </a:t>
            </a:r>
            <a:r>
              <a:rPr lang="en-US" dirty="0" smtClean="0"/>
              <a:t>to re-annotate the extent of actions in the Charades and </a:t>
            </a:r>
            <a:r>
              <a:rPr lang="en-US" dirty="0" err="1" smtClean="0"/>
              <a:t>MultiTHUMOS</a:t>
            </a:r>
            <a:r>
              <a:rPr lang="en-US" dirty="0" smtClean="0"/>
              <a:t> datasets.</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8</a:t>
            </a:fld>
            <a:endParaRPr lang="en-US"/>
          </a:p>
        </p:txBody>
      </p:sp>
    </p:spTree>
    <p:extLst>
      <p:ext uri="{BB962C8B-B14F-4D97-AF65-F5344CB8AC3E}">
        <p14:creationId xmlns:p14="http://schemas.microsoft.com/office/powerpoint/2010/main" val="21308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Two-stream:</a:t>
            </a:r>
            <a:r>
              <a:rPr lang="en-US" baseline="0" dirty="0" smtClean="0"/>
              <a:t> late fusion of RGB CNN and Flow CNN</a:t>
            </a:r>
          </a:p>
          <a:p>
            <a:r>
              <a:rPr lang="en-US" baseline="0" dirty="0" smtClean="0"/>
              <a:t>IDT: feature tracking + SURF descriptor</a:t>
            </a:r>
          </a:p>
          <a:p>
            <a:r>
              <a:rPr lang="en-US" baseline="0" dirty="0" smtClean="0"/>
              <a:t>CNN + LSTM: use LSTM for sequence modeling</a:t>
            </a:r>
          </a:p>
          <a:p>
            <a:r>
              <a:rPr lang="en-US" dirty="0" err="1" smtClean="0"/>
              <a:t>ActionVLAD</a:t>
            </a:r>
            <a:r>
              <a:rPr lang="en-US" dirty="0" smtClean="0"/>
              <a:t> with sophisticated </a:t>
            </a:r>
            <a:r>
              <a:rPr lang="en-US" dirty="0" err="1" smtClean="0"/>
              <a:t>spatio</a:t>
            </a:r>
            <a:r>
              <a:rPr lang="en-US" dirty="0" smtClean="0"/>
              <a:t>-temporal pooling</a:t>
            </a:r>
          </a:p>
          <a:p>
            <a:r>
              <a:rPr lang="en-US" dirty="0" smtClean="0"/>
              <a:t>Asynchronous Temporal Fields with a deep structured model.</a:t>
            </a:r>
            <a:r>
              <a:rPr lang="en-US" baseline="0" dirty="0" smtClean="0"/>
              <a:t> CRF modeling for high-level reasoning.</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13</a:t>
            </a:fld>
            <a:endParaRPr lang="en-US"/>
          </a:p>
        </p:txBody>
      </p:sp>
    </p:spTree>
    <p:extLst>
      <p:ext uri="{BB962C8B-B14F-4D97-AF65-F5344CB8AC3E}">
        <p14:creationId xmlns:p14="http://schemas.microsoft.com/office/powerpoint/2010/main" val="194892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results from a Two-stream network on per-frame classification of the “Lying on a couch” action in Charades. a) High-scoring true positives commonly include canonical views of both a couch and a person. Top false positives often include b) confusion with other objects (e.g., beds) or verbs (e.g., sitting) and c) the correct scene but with an absent action (e.g., vacant couches). d) Top false negatives include unusual viewpoints.</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14</a:t>
            </a:fld>
            <a:endParaRPr lang="en-US"/>
          </a:p>
        </p:txBody>
      </p:sp>
    </p:spTree>
    <p:extLst>
      <p:ext uri="{BB962C8B-B14F-4D97-AF65-F5344CB8AC3E}">
        <p14:creationId xmlns:p14="http://schemas.microsoft.com/office/powerpoint/2010/main" val="96200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note that not many errors are made close to the boundary. However, we can see that significant confusion is among similar categories, both for verbs and objects, interestingly </a:t>
            </a:r>
            <a:r>
              <a:rPr lang="en-US" dirty="0" err="1" smtClean="0"/>
              <a:t>TFields</a:t>
            </a:r>
            <a:r>
              <a:rPr lang="en-US" dirty="0" smtClean="0"/>
              <a:t> [30] confuse unrelated categories much less (29.1% compared to 41.0 − 44.0%), but at the cost of confusing categories with similar object.</a:t>
            </a:r>
          </a:p>
          <a:p>
            <a:endParaRPr lang="en-US" dirty="0" smtClean="0"/>
          </a:p>
          <a:p>
            <a:r>
              <a:rPr lang="en-US" dirty="0" smtClean="0"/>
              <a:t>In fact, for a given category the more categories share the object or verb, the worse the accuracy. This is visualized in the next figure</a:t>
            </a:r>
          </a:p>
        </p:txBody>
      </p:sp>
      <p:sp>
        <p:nvSpPr>
          <p:cNvPr id="4" name="Slide Number Placeholder 3"/>
          <p:cNvSpPr>
            <a:spLocks noGrp="1"/>
          </p:cNvSpPr>
          <p:nvPr>
            <p:ph type="sldNum" sz="quarter" idx="10"/>
          </p:nvPr>
        </p:nvSpPr>
        <p:spPr/>
        <p:txBody>
          <a:bodyPr/>
          <a:lstStyle/>
          <a:p>
            <a:fld id="{15826A8F-B10F-5C47-8A1C-DA8FF1D30142}" type="slidenum">
              <a:rPr lang="en-US" smtClean="0"/>
              <a:t>15</a:t>
            </a:fld>
            <a:endParaRPr lang="en-US"/>
          </a:p>
        </p:txBody>
      </p:sp>
    </p:spTree>
    <p:extLst>
      <p:ext uri="{BB962C8B-B14F-4D97-AF65-F5344CB8AC3E}">
        <p14:creationId xmlns:p14="http://schemas.microsoft.com/office/powerpoint/2010/main" val="885732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vs how many categories share an object/verb with the given category (Object/Verb complexity). In order to improve action recognition,</a:t>
            </a:r>
            <a:r>
              <a:rPr lang="en-US" baseline="0" dirty="0" smtClean="0"/>
              <a:t> </a:t>
            </a:r>
            <a:r>
              <a:rPr lang="en-US" dirty="0" smtClean="0"/>
              <a:t>fine-grained discrimination between activities with similar objects and verbs is needed.</a:t>
            </a:r>
            <a:endParaRPr lang="en-US" dirty="0"/>
          </a:p>
        </p:txBody>
      </p:sp>
      <p:sp>
        <p:nvSpPr>
          <p:cNvPr id="4" name="Slide Number Placeholder 3"/>
          <p:cNvSpPr>
            <a:spLocks noGrp="1"/>
          </p:cNvSpPr>
          <p:nvPr>
            <p:ph type="sldNum" sz="quarter" idx="10"/>
          </p:nvPr>
        </p:nvSpPr>
        <p:spPr/>
        <p:txBody>
          <a:bodyPr/>
          <a:lstStyle/>
          <a:p>
            <a:fld id="{15826A8F-B10F-5C47-8A1C-DA8FF1D30142}" type="slidenum">
              <a:rPr lang="en-US" smtClean="0"/>
              <a:t>16</a:t>
            </a:fld>
            <a:endParaRPr lang="en-US"/>
          </a:p>
        </p:txBody>
      </p:sp>
    </p:spTree>
    <p:extLst>
      <p:ext uri="{BB962C8B-B14F-4D97-AF65-F5344CB8AC3E}">
        <p14:creationId xmlns:p14="http://schemas.microsoft.com/office/powerpoint/2010/main" val="82575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B4E146-59AF-9645-A14B-8F522908F4A2}" type="datetime1">
              <a:rPr lang="en-US" smtClean="0"/>
              <a:t>8/29/17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36263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6F70BB-0EED-D24B-9061-751E27C32137}" type="datetime1">
              <a:rPr lang="en-US" smtClean="0"/>
              <a:t>8/29/17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373974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06783-453A-744C-A5D9-8E6CBDC8F766}" type="datetime1">
              <a:rPr lang="en-US" smtClean="0"/>
              <a:t>8/29/17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499983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28600" indent="-228600">
              <a:buFont typeface="Wingdings" charset="2"/>
              <a:buChar char="§"/>
              <a:defRPr/>
            </a:lvl1pPr>
            <a:lvl2pPr marL="685800" indent="-228600">
              <a:buFont typeface="Arial" charset="0"/>
              <a:buChar char="•"/>
              <a:defRPr/>
            </a:lvl2pPr>
            <a:lvl3pPr marL="1143000" indent="-228600">
              <a:buFont typeface=".AppleSystemUIFont" charset="-120"/>
              <a:buChar char="-"/>
              <a:defRPr/>
            </a:lvl3pPr>
            <a:lvl4pPr marL="1600200" indent="-228600">
              <a:buFont typeface="Courier New" charset="0"/>
              <a:buChar char="o"/>
              <a:defRPr/>
            </a:lvl4pPr>
            <a:lvl5pPr marL="2057400" indent="-228600">
              <a:buFont typeface="STBaoliTC-Regular" charset="-12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A14A08-12ED-3544-AE8A-F34B2A9C1DE2}" type="datetime1">
              <a:rPr lang="en-US" smtClean="0"/>
              <a:t>8/29/17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86539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A574B-C0B4-1C49-A04F-E288886C2444}" type="datetime1">
              <a:rPr lang="en-US" smtClean="0"/>
              <a:t>8/29/17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88825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61183B-B172-2848-8EBE-E8E91479286C}" type="datetime1">
              <a:rPr lang="en-US" smtClean="0"/>
              <a:t>8/29/17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754495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944F55-D504-5E48-93ED-61328C4F9538}" type="datetime1">
              <a:rPr lang="en-US" smtClean="0"/>
              <a:t>8/29/17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71140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E0E65E-25FB-0D43-94E8-2E487C08AB98}" type="datetime1">
              <a:rPr lang="en-US" smtClean="0"/>
              <a:t>8/29/17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58269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11C93-6788-F842-ABD4-DB8A3379C1AC}" type="datetime1">
              <a:rPr lang="en-US" smtClean="0"/>
              <a:t>8/29/17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157441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AB173-B33F-414B-B4B8-38CA301BC351}" type="datetime1">
              <a:rPr lang="en-US" smtClean="0"/>
              <a:t>8/29/17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2004301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7DF877-4D45-BD43-96F1-2E0CBE03F780}" type="datetime1">
              <a:rPr lang="en-US" smtClean="0"/>
              <a:t>8/29/17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DC62-2AC1-B242-B243-AA1C15C017C4}" type="slidenum">
              <a:rPr lang="en-US" smtClean="0"/>
              <a:t>‹#›</a:t>
            </a:fld>
            <a:endParaRPr lang="en-US"/>
          </a:p>
        </p:txBody>
      </p:sp>
    </p:spTree>
    <p:extLst>
      <p:ext uri="{BB962C8B-B14F-4D97-AF65-F5344CB8AC3E}">
        <p14:creationId xmlns:p14="http://schemas.microsoft.com/office/powerpoint/2010/main" val="8647227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697AD-C673-F442-9E77-C73C150C6EA3}" type="datetime1">
              <a:rPr lang="en-US" smtClean="0"/>
              <a:t>8/29/17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DC62-2AC1-B242-B243-AA1C15C017C4}" type="slidenum">
              <a:rPr lang="en-US" smtClean="0"/>
              <a:t>‹#›</a:t>
            </a:fld>
            <a:endParaRPr lang="en-US"/>
          </a:p>
        </p:txBody>
      </p:sp>
    </p:spTree>
    <p:extLst>
      <p:ext uri="{BB962C8B-B14F-4D97-AF65-F5344CB8AC3E}">
        <p14:creationId xmlns:p14="http://schemas.microsoft.com/office/powerpoint/2010/main" val="506111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 y="1747520"/>
            <a:ext cx="12344400" cy="2413318"/>
          </a:xfrm>
        </p:spPr>
        <p:txBody>
          <a:bodyPr>
            <a:normAutofit/>
          </a:bodyPr>
          <a:lstStyle/>
          <a:p>
            <a:r>
              <a:rPr lang="en-US" sz="4800" dirty="0"/>
              <a:t>What Actions are Needed for </a:t>
            </a:r>
            <a:r>
              <a:rPr lang="en-US" sz="4800" dirty="0" smtClean="0"/>
              <a:t/>
            </a:r>
            <a:br>
              <a:rPr lang="en-US" sz="4800" dirty="0" smtClean="0"/>
            </a:br>
            <a:r>
              <a:rPr lang="en-US" sz="4800" dirty="0" smtClean="0"/>
              <a:t>Understanding </a:t>
            </a:r>
            <a:r>
              <a:rPr lang="en-US" sz="4800" dirty="0"/>
              <a:t>Human Actions in Videos</a:t>
            </a:r>
            <a:r>
              <a:rPr lang="en-US" sz="4800" dirty="0" smtClean="0"/>
              <a:t>? </a:t>
            </a:r>
            <a:br>
              <a:rPr lang="en-US" sz="4800" dirty="0" smtClean="0"/>
            </a:br>
            <a:r>
              <a:rPr lang="en-US" sz="2800" dirty="0" smtClean="0"/>
              <a:t> </a:t>
            </a:r>
            <a:r>
              <a:rPr lang="en-US" sz="2000" dirty="0"/>
              <a:t>Gunnar A. </a:t>
            </a:r>
            <a:r>
              <a:rPr lang="en-US" sz="2000" dirty="0" smtClean="0"/>
              <a:t>Sigurdsson, </a:t>
            </a:r>
            <a:r>
              <a:rPr lang="en-US" sz="2000" dirty="0"/>
              <a:t>Olga </a:t>
            </a:r>
            <a:r>
              <a:rPr lang="en-US" sz="2000" dirty="0" err="1" smtClean="0"/>
              <a:t>Russakovsky</a:t>
            </a:r>
            <a:r>
              <a:rPr lang="en-US" sz="2000" dirty="0" smtClean="0"/>
              <a:t>, </a:t>
            </a:r>
            <a:r>
              <a:rPr lang="en-US" sz="2000" dirty="0" err="1"/>
              <a:t>Abhinav</a:t>
            </a:r>
            <a:r>
              <a:rPr lang="en-US" sz="2000" dirty="0"/>
              <a:t> </a:t>
            </a:r>
            <a:r>
              <a:rPr lang="en-US" sz="2000" dirty="0" smtClean="0"/>
              <a:t>Gupta </a:t>
            </a:r>
            <a:r>
              <a:rPr lang="en-US" sz="1800" dirty="0" smtClean="0"/>
              <a:t>[</a:t>
            </a:r>
            <a:r>
              <a:rPr lang="en-US" sz="2000" dirty="0" smtClean="0"/>
              <a:t>ICCV2017]</a:t>
            </a:r>
            <a:endParaRPr lang="en-US" sz="2000" dirty="0">
              <a:effectLst/>
            </a:endParaRPr>
          </a:p>
        </p:txBody>
      </p:sp>
      <p:sp>
        <p:nvSpPr>
          <p:cNvPr id="3" name="Subtitle 2"/>
          <p:cNvSpPr>
            <a:spLocks noGrp="1"/>
          </p:cNvSpPr>
          <p:nvPr>
            <p:ph type="subTitle" idx="1"/>
          </p:nvPr>
        </p:nvSpPr>
        <p:spPr>
          <a:xfrm>
            <a:off x="3309906" y="4683760"/>
            <a:ext cx="5100320" cy="1257582"/>
          </a:xfrm>
        </p:spPr>
        <p:txBody>
          <a:bodyPr>
            <a:normAutofit/>
          </a:bodyPr>
          <a:lstStyle/>
          <a:p>
            <a:r>
              <a:rPr lang="en-US" dirty="0" smtClean="0"/>
              <a:t>Presented by</a:t>
            </a:r>
            <a:r>
              <a:rPr lang="en-US" dirty="0"/>
              <a:t> </a:t>
            </a:r>
            <a:r>
              <a:rPr lang="en-US" dirty="0" smtClean="0"/>
              <a:t>Jinwoo Choi</a:t>
            </a:r>
          </a:p>
          <a:p>
            <a:r>
              <a:rPr lang="en-US" dirty="0" smtClean="0"/>
              <a:t>Aug 30, 2017</a:t>
            </a:r>
            <a:endParaRPr lang="en-US" dirty="0" smtClean="0"/>
          </a:p>
        </p:txBody>
      </p:sp>
      <p:pic>
        <p:nvPicPr>
          <p:cNvPr id="4" name="Picture 3"/>
          <p:cNvPicPr>
            <a:picLocks noChangeAspect="1"/>
          </p:cNvPicPr>
          <p:nvPr/>
        </p:nvPicPr>
        <p:blipFill>
          <a:blip r:embed="rId3"/>
          <a:stretch>
            <a:fillRect/>
          </a:stretch>
        </p:blipFill>
        <p:spPr>
          <a:xfrm>
            <a:off x="49028" y="71120"/>
            <a:ext cx="2050732" cy="440907"/>
          </a:xfrm>
          <a:prstGeom prst="rect">
            <a:avLst/>
          </a:prstGeom>
        </p:spPr>
      </p:pic>
      <p:sp>
        <p:nvSpPr>
          <p:cNvPr id="6" name="Rectangle 5"/>
          <p:cNvSpPr/>
          <p:nvPr/>
        </p:nvSpPr>
        <p:spPr>
          <a:xfrm>
            <a:off x="8720793" y="0"/>
            <a:ext cx="3471207" cy="369332"/>
          </a:xfrm>
          <a:prstGeom prst="rect">
            <a:avLst/>
          </a:prstGeom>
        </p:spPr>
        <p:txBody>
          <a:bodyPr wrap="none">
            <a:spAutoFit/>
          </a:bodyPr>
          <a:lstStyle/>
          <a:p>
            <a:r>
              <a:rPr lang="en-US" smtClean="0">
                <a:solidFill>
                  <a:srgbClr val="24292E"/>
                </a:solidFill>
                <a:ea typeface="Calibri" charset="0"/>
                <a:cs typeface="Calibri" charset="0"/>
              </a:rPr>
              <a:t>Vision </a:t>
            </a:r>
            <a:r>
              <a:rPr lang="en-US" dirty="0">
                <a:solidFill>
                  <a:srgbClr val="24292E"/>
                </a:solidFill>
                <a:ea typeface="Calibri" charset="0"/>
                <a:cs typeface="Calibri" charset="0"/>
              </a:rPr>
              <a:t>and Learning Reading Group</a:t>
            </a:r>
            <a:endParaRPr lang="en-US" i="0" dirty="0">
              <a:solidFill>
                <a:srgbClr val="24292E"/>
              </a:solidFill>
              <a:effectLst/>
              <a:ea typeface="Calibri" charset="0"/>
              <a:cs typeface="Calibri" charset="0"/>
            </a:endParaRPr>
          </a:p>
        </p:txBody>
      </p:sp>
    </p:spTree>
    <p:extLst>
      <p:ext uri="{BB962C8B-B14F-4D97-AF65-F5344CB8AC3E}">
        <p14:creationId xmlns:p14="http://schemas.microsoft.com/office/powerpoint/2010/main" val="1737495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we evaluate temporal localization?</a:t>
            </a:r>
            <a:endParaRPr lang="en-US" dirty="0"/>
          </a:p>
        </p:txBody>
      </p:sp>
      <p:sp>
        <p:nvSpPr>
          <p:cNvPr id="3" name="Content Placeholder 2"/>
          <p:cNvSpPr>
            <a:spLocks noGrp="1"/>
          </p:cNvSpPr>
          <p:nvPr>
            <p:ph idx="1"/>
          </p:nvPr>
        </p:nvSpPr>
        <p:spPr/>
        <p:txBody>
          <a:bodyPr/>
          <a:lstStyle/>
          <a:p>
            <a:r>
              <a:rPr lang="en-US" dirty="0" smtClean="0"/>
              <a:t>No, in this paper</a:t>
            </a:r>
          </a:p>
          <a:p>
            <a:r>
              <a:rPr lang="en-US" dirty="0" smtClean="0"/>
              <a:t>Charades average duration: 30.1sec</a:t>
            </a:r>
          </a:p>
          <a:p>
            <a:pPr lvl="1"/>
            <a:r>
              <a:rPr lang="en-US" dirty="0" smtClean="0"/>
              <a:t>Short videos</a:t>
            </a:r>
          </a:p>
          <a:p>
            <a:r>
              <a:rPr lang="en-US" dirty="0" smtClean="0"/>
              <a:t>Perfect video classifier gives 56.9% temporal localization </a:t>
            </a:r>
            <a:r>
              <a:rPr lang="en-US" dirty="0" err="1" smtClean="0"/>
              <a:t>mAP</a:t>
            </a:r>
            <a:r>
              <a:rPr lang="en-US" dirty="0" smtClean="0"/>
              <a:t> </a:t>
            </a:r>
          </a:p>
          <a:p>
            <a:pPr lvl="1"/>
            <a:r>
              <a:rPr lang="en-US" dirty="0" smtClean="0"/>
              <a:t>5 times better than two-stream method (two-stream 9.6%)</a:t>
            </a:r>
            <a:endParaRPr lang="en-US" dirty="0"/>
          </a:p>
          <a:p>
            <a:pPr lvl="1"/>
            <a:r>
              <a:rPr lang="en-US" dirty="0" smtClean="0"/>
              <a:t>Measured how well a perfect video classifier emitting the same binary prediction for every frame</a:t>
            </a:r>
          </a:p>
        </p:txBody>
      </p:sp>
    </p:spTree>
    <p:extLst>
      <p:ext uri="{BB962C8B-B14F-4D97-AF65-F5344CB8AC3E}">
        <p14:creationId xmlns:p14="http://schemas.microsoft.com/office/powerpoint/2010/main" val="92173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Should focus on </a:t>
            </a:r>
            <a:r>
              <a:rPr lang="en-US" b="1" dirty="0" smtClean="0"/>
              <a:t>(</a:t>
            </a:r>
            <a:r>
              <a:rPr lang="en-US" b="1" dirty="0" err="1" smtClean="0"/>
              <a:t>verb,object</a:t>
            </a:r>
            <a:r>
              <a:rPr lang="en-US" b="1" dirty="0"/>
              <a:t>) </a:t>
            </a:r>
            <a:r>
              <a:rPr lang="en-US" dirty="0"/>
              <a:t>pairs </a:t>
            </a:r>
            <a:r>
              <a:rPr lang="en-US" dirty="0" smtClean="0"/>
              <a:t>not </a:t>
            </a:r>
            <a:r>
              <a:rPr lang="en-US" dirty="0"/>
              <a:t>just </a:t>
            </a:r>
            <a:r>
              <a:rPr lang="en-US" dirty="0" smtClean="0"/>
              <a:t>verb</a:t>
            </a:r>
            <a:r>
              <a:rPr lang="en-US" dirty="0"/>
              <a:t>s</a:t>
            </a:r>
            <a:endParaRPr lang="en-US" dirty="0" smtClean="0"/>
          </a:p>
          <a:p>
            <a:r>
              <a:rPr lang="en-US" b="1" dirty="0" smtClean="0"/>
              <a:t>Temporal </a:t>
            </a:r>
            <a:r>
              <a:rPr lang="en-US" b="1" dirty="0"/>
              <a:t>boundaries</a:t>
            </a:r>
            <a:r>
              <a:rPr lang="en-US" dirty="0"/>
              <a:t> of activities </a:t>
            </a:r>
            <a:r>
              <a:rPr lang="en-US" dirty="0" smtClean="0"/>
              <a:t>are still </a:t>
            </a:r>
            <a:r>
              <a:rPr lang="en-US" b="1" dirty="0" smtClean="0"/>
              <a:t>meaningful</a:t>
            </a:r>
            <a:r>
              <a:rPr lang="en-US" dirty="0" smtClean="0"/>
              <a:t> (despite of some ambiguities)</a:t>
            </a:r>
          </a:p>
          <a:p>
            <a:r>
              <a:rPr lang="en-US" dirty="0" smtClean="0"/>
              <a:t>Should focus on </a:t>
            </a:r>
            <a:r>
              <a:rPr lang="en-US" b="1" dirty="0" smtClean="0"/>
              <a:t>classification</a:t>
            </a:r>
            <a:r>
              <a:rPr lang="en-US" dirty="0" smtClean="0"/>
              <a:t> not localization</a:t>
            </a:r>
            <a:endParaRPr lang="en-US" dirty="0"/>
          </a:p>
        </p:txBody>
      </p:sp>
    </p:spTree>
    <p:extLst>
      <p:ext uri="{BB962C8B-B14F-4D97-AF65-F5344CB8AC3E}">
        <p14:creationId xmlns:p14="http://schemas.microsoft.com/office/powerpoint/2010/main" val="404928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existing approaches learning?</a:t>
            </a:r>
            <a:endParaRPr lang="en-US" dirty="0"/>
          </a:p>
        </p:txBody>
      </p:sp>
      <p:sp>
        <p:nvSpPr>
          <p:cNvPr id="3" name="Content Placeholder 2"/>
          <p:cNvSpPr>
            <a:spLocks noGrp="1"/>
          </p:cNvSpPr>
          <p:nvPr>
            <p:ph idx="1"/>
          </p:nvPr>
        </p:nvSpPr>
        <p:spPr/>
        <p:txBody>
          <a:bodyPr/>
          <a:lstStyle/>
          <a:p>
            <a:r>
              <a:rPr lang="en-US" dirty="0" smtClean="0"/>
              <a:t>Several aspects</a:t>
            </a:r>
          </a:p>
          <a:p>
            <a:pPr lvl="1"/>
            <a:r>
              <a:rPr lang="en-US" dirty="0" smtClean="0"/>
              <a:t>Error analysis</a:t>
            </a:r>
          </a:p>
          <a:p>
            <a:pPr lvl="1"/>
            <a:r>
              <a:rPr lang="en-US" dirty="0" smtClean="0"/>
              <a:t>Data analysis</a:t>
            </a:r>
          </a:p>
          <a:p>
            <a:pPr lvl="1"/>
            <a:r>
              <a:rPr lang="en-US" dirty="0" smtClean="0"/>
              <a:t>Temporal reasoning analysis</a:t>
            </a:r>
          </a:p>
          <a:p>
            <a:pPr lvl="1"/>
            <a:r>
              <a:rPr lang="en-US" dirty="0" smtClean="0"/>
              <a:t>Person-based reasoning analysis</a:t>
            </a:r>
          </a:p>
          <a:p>
            <a:endParaRPr lang="en-US" dirty="0"/>
          </a:p>
          <a:p>
            <a:r>
              <a:rPr lang="en-US" dirty="0" smtClean="0"/>
              <a:t>Evaluation on Charades dataset</a:t>
            </a:r>
          </a:p>
          <a:p>
            <a:endParaRPr lang="en-US" dirty="0" smtClean="0"/>
          </a:p>
          <a:p>
            <a:r>
              <a:rPr lang="en-US" dirty="0" err="1" smtClean="0"/>
              <a:t>mAP</a:t>
            </a:r>
            <a:r>
              <a:rPr lang="en-US" dirty="0" smtClean="0"/>
              <a:t> </a:t>
            </a:r>
            <a:r>
              <a:rPr lang="mr-IN" dirty="0" smtClean="0"/>
              <a:t>–</a:t>
            </a:r>
            <a:r>
              <a:rPr lang="en-US" dirty="0" smtClean="0"/>
              <a:t> attribute plot analysis</a:t>
            </a:r>
          </a:p>
        </p:txBody>
      </p:sp>
    </p:spTree>
    <p:extLst>
      <p:ext uri="{BB962C8B-B14F-4D97-AF65-F5344CB8AC3E}">
        <p14:creationId xmlns:p14="http://schemas.microsoft.com/office/powerpoint/2010/main" val="328078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Baselines used</a:t>
            </a:r>
            <a:endParaRPr lang="en-US" dirty="0"/>
          </a:p>
        </p:txBody>
      </p:sp>
      <p:sp>
        <p:nvSpPr>
          <p:cNvPr id="3" name="Content Placeholder 2"/>
          <p:cNvSpPr>
            <a:spLocks noGrp="1"/>
          </p:cNvSpPr>
          <p:nvPr>
            <p:ph idx="1"/>
          </p:nvPr>
        </p:nvSpPr>
        <p:spPr/>
        <p:txBody>
          <a:bodyPr/>
          <a:lstStyle/>
          <a:p>
            <a:r>
              <a:rPr lang="en-US" dirty="0" smtClean="0"/>
              <a:t>Two-Stream [</a:t>
            </a:r>
            <a:r>
              <a:rPr lang="en-US" dirty="0" err="1" smtClean="0"/>
              <a:t>Simonyan</a:t>
            </a:r>
            <a:r>
              <a:rPr lang="en-US" dirty="0" smtClean="0"/>
              <a:t> and Zisserman, NIPS14]</a:t>
            </a:r>
          </a:p>
          <a:p>
            <a:r>
              <a:rPr lang="en-US" dirty="0" smtClean="0"/>
              <a:t>Improve Dense Trajectories [Wang and </a:t>
            </a:r>
            <a:r>
              <a:rPr lang="en-US" dirty="0" err="1" smtClean="0"/>
              <a:t>Schimid</a:t>
            </a:r>
            <a:r>
              <a:rPr lang="en-US" dirty="0" smtClean="0"/>
              <a:t>, ICCV13]</a:t>
            </a:r>
          </a:p>
          <a:p>
            <a:r>
              <a:rPr lang="en-US" dirty="0" smtClean="0"/>
              <a:t>CNN + LSTM [Ng et al, CVPR15]</a:t>
            </a:r>
          </a:p>
          <a:p>
            <a:r>
              <a:rPr lang="en-US" dirty="0" err="1" smtClean="0"/>
              <a:t>ActionVLAD</a:t>
            </a:r>
            <a:r>
              <a:rPr lang="en-US" dirty="0"/>
              <a:t> [</a:t>
            </a:r>
            <a:r>
              <a:rPr lang="en-US" dirty="0" err="1" smtClean="0"/>
              <a:t>Girdhar</a:t>
            </a:r>
            <a:r>
              <a:rPr lang="en-US" dirty="0"/>
              <a:t> </a:t>
            </a:r>
            <a:r>
              <a:rPr lang="en-US" dirty="0" smtClean="0"/>
              <a:t>et al, CVPR17]</a:t>
            </a:r>
          </a:p>
          <a:p>
            <a:r>
              <a:rPr lang="en-US" dirty="0" smtClean="0"/>
              <a:t>Asynchronous Temporal Fields [</a:t>
            </a:r>
            <a:r>
              <a:rPr lang="en-US" dirty="0"/>
              <a:t>Sigurdsson </a:t>
            </a:r>
            <a:r>
              <a:rPr lang="en-US" dirty="0" smtClean="0"/>
              <a:t>et al, CVPR17]</a:t>
            </a:r>
            <a:endParaRPr lang="en-US" dirty="0"/>
          </a:p>
        </p:txBody>
      </p:sp>
    </p:spTree>
    <p:extLst>
      <p:ext uri="{BB962C8B-B14F-4D97-AF65-F5344CB8AC3E}">
        <p14:creationId xmlns:p14="http://schemas.microsoft.com/office/powerpoint/2010/main" val="1352490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8425"/>
            <a:ext cx="10515600" cy="4351338"/>
          </a:xfrm>
        </p:spPr>
        <p:txBody>
          <a:bodyPr/>
          <a:lstStyle/>
          <a:p>
            <a:r>
              <a:rPr lang="en-US" dirty="0" smtClean="0"/>
              <a:t>GT label: “lying on a couch”</a:t>
            </a:r>
            <a:endParaRPr lang="en-US" dirty="0"/>
          </a:p>
        </p:txBody>
      </p:sp>
      <p:pic>
        <p:nvPicPr>
          <p:cNvPr id="4" name="Picture 3"/>
          <p:cNvPicPr>
            <a:picLocks noChangeAspect="1"/>
          </p:cNvPicPr>
          <p:nvPr/>
        </p:nvPicPr>
        <p:blipFill>
          <a:blip r:embed="rId3"/>
          <a:stretch>
            <a:fillRect/>
          </a:stretch>
        </p:blipFill>
        <p:spPr>
          <a:xfrm>
            <a:off x="838200" y="774040"/>
            <a:ext cx="9936480" cy="5726937"/>
          </a:xfrm>
          <a:prstGeom prst="rect">
            <a:avLst/>
          </a:prstGeom>
        </p:spPr>
      </p:pic>
    </p:spTree>
    <p:extLst>
      <p:ext uri="{BB962C8B-B14F-4D97-AF65-F5344CB8AC3E}">
        <p14:creationId xmlns:p14="http://schemas.microsoft.com/office/powerpoint/2010/main" val="925498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a:t>
            </a:r>
            <a:endParaRPr lang="en-US" dirty="0"/>
          </a:p>
        </p:txBody>
      </p:sp>
      <p:sp>
        <p:nvSpPr>
          <p:cNvPr id="3" name="Content Placeholder 2"/>
          <p:cNvSpPr>
            <a:spLocks noGrp="1"/>
          </p:cNvSpPr>
          <p:nvPr>
            <p:ph idx="1"/>
          </p:nvPr>
        </p:nvSpPr>
        <p:spPr>
          <a:xfrm>
            <a:off x="609600" y="4541519"/>
            <a:ext cx="10744200" cy="2123441"/>
          </a:xfrm>
        </p:spPr>
        <p:txBody>
          <a:bodyPr>
            <a:normAutofit fontScale="70000" lnSpcReduction="20000"/>
          </a:bodyPr>
          <a:lstStyle/>
          <a:p>
            <a:r>
              <a:rPr lang="en-US" dirty="0" smtClean="0"/>
              <a:t>TP: correct</a:t>
            </a:r>
          </a:p>
          <a:p>
            <a:r>
              <a:rPr lang="en-US" dirty="0" smtClean="0"/>
              <a:t>BND: on </a:t>
            </a:r>
            <a:r>
              <a:rPr lang="en-US" dirty="0"/>
              <a:t>the boundary </a:t>
            </a:r>
            <a:endParaRPr lang="en-US" dirty="0" smtClean="0"/>
          </a:p>
          <a:p>
            <a:r>
              <a:rPr lang="en-US" dirty="0" smtClean="0"/>
              <a:t>OBJ: other </a:t>
            </a:r>
            <a:r>
              <a:rPr lang="en-US" dirty="0"/>
              <a:t>class with same </a:t>
            </a:r>
            <a:r>
              <a:rPr lang="en-US" dirty="0" smtClean="0"/>
              <a:t>object</a:t>
            </a:r>
          </a:p>
          <a:p>
            <a:r>
              <a:rPr lang="en-US" dirty="0" smtClean="0"/>
              <a:t>VRB: </a:t>
            </a:r>
            <a:r>
              <a:rPr lang="en-US" dirty="0"/>
              <a:t>other class with same </a:t>
            </a:r>
            <a:r>
              <a:rPr lang="en-US" dirty="0" smtClean="0"/>
              <a:t>verb </a:t>
            </a:r>
          </a:p>
          <a:p>
            <a:r>
              <a:rPr lang="en-US" dirty="0" smtClean="0"/>
              <a:t>OTH: other </a:t>
            </a:r>
            <a:r>
              <a:rPr lang="en-US" dirty="0"/>
              <a:t>class with </a:t>
            </a:r>
            <a:r>
              <a:rPr lang="en-US" dirty="0" smtClean="0"/>
              <a:t>neither same object nor same verb</a:t>
            </a:r>
          </a:p>
          <a:p>
            <a:r>
              <a:rPr lang="en-US" dirty="0" smtClean="0"/>
              <a:t>FP: </a:t>
            </a:r>
            <a:r>
              <a:rPr lang="en-US" dirty="0"/>
              <a:t>no </a:t>
            </a:r>
            <a:r>
              <a:rPr lang="en-US" dirty="0" smtClean="0"/>
              <a:t>class</a:t>
            </a:r>
            <a:endParaRPr lang="en-US" dirty="0"/>
          </a:p>
        </p:txBody>
      </p:sp>
      <p:pic>
        <p:nvPicPr>
          <p:cNvPr id="4" name="Picture 3"/>
          <p:cNvPicPr>
            <a:picLocks noChangeAspect="1"/>
          </p:cNvPicPr>
          <p:nvPr/>
        </p:nvPicPr>
        <p:blipFill rotWithShape="1">
          <a:blip r:embed="rId3"/>
          <a:srcRect b="75820"/>
          <a:stretch/>
        </p:blipFill>
        <p:spPr>
          <a:xfrm>
            <a:off x="838200" y="1690688"/>
            <a:ext cx="9481328" cy="2339647"/>
          </a:xfrm>
          <a:prstGeom prst="rect">
            <a:avLst/>
          </a:prstGeom>
        </p:spPr>
      </p:pic>
    </p:spTree>
    <p:extLst>
      <p:ext uri="{BB962C8B-B14F-4D97-AF65-F5344CB8AC3E}">
        <p14:creationId xmlns:p14="http://schemas.microsoft.com/office/powerpoint/2010/main" val="32103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analysis</a:t>
            </a:r>
          </a:p>
        </p:txBody>
      </p:sp>
      <p:sp>
        <p:nvSpPr>
          <p:cNvPr id="3" name="Content Placeholder 2"/>
          <p:cNvSpPr>
            <a:spLocks noGrp="1"/>
          </p:cNvSpPr>
          <p:nvPr>
            <p:ph idx="1"/>
          </p:nvPr>
        </p:nvSpPr>
        <p:spPr>
          <a:xfrm>
            <a:off x="838200" y="5181599"/>
            <a:ext cx="10515600" cy="995363"/>
          </a:xfrm>
        </p:spPr>
        <p:txBody>
          <a:bodyPr>
            <a:normAutofit fontScale="85000" lnSpcReduction="20000"/>
          </a:bodyPr>
          <a:lstStyle/>
          <a:p>
            <a:r>
              <a:rPr lang="en-US" dirty="0" smtClean="0"/>
              <a:t>More categories share the object/verb, the worse performance</a:t>
            </a:r>
          </a:p>
          <a:p>
            <a:r>
              <a:rPr lang="en-US" dirty="0" smtClean="0"/>
              <a:t>Fine-grained discrimination between similar objects and verbs could help action recognition</a:t>
            </a:r>
            <a:endParaRPr lang="en-US" dirty="0"/>
          </a:p>
        </p:txBody>
      </p:sp>
      <p:pic>
        <p:nvPicPr>
          <p:cNvPr id="4" name="Picture 3"/>
          <p:cNvPicPr>
            <a:picLocks noChangeAspect="1"/>
          </p:cNvPicPr>
          <p:nvPr/>
        </p:nvPicPr>
        <p:blipFill rotWithShape="1">
          <a:blip r:embed="rId3"/>
          <a:srcRect t="45037" b="10610"/>
          <a:stretch/>
        </p:blipFill>
        <p:spPr>
          <a:xfrm>
            <a:off x="2402840" y="1690688"/>
            <a:ext cx="7005320" cy="3170712"/>
          </a:xfrm>
          <a:prstGeom prst="rect">
            <a:avLst/>
          </a:prstGeom>
        </p:spPr>
      </p:pic>
    </p:spTree>
    <p:extLst>
      <p:ext uri="{BB962C8B-B14F-4D97-AF65-F5344CB8AC3E}">
        <p14:creationId xmlns:p14="http://schemas.microsoft.com/office/powerpoint/2010/main" val="870659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data analysis</a:t>
            </a:r>
            <a:endParaRPr lang="en-US" dirty="0"/>
          </a:p>
        </p:txBody>
      </p:sp>
      <p:sp>
        <p:nvSpPr>
          <p:cNvPr id="3" name="Content Placeholder 2"/>
          <p:cNvSpPr>
            <a:spLocks noGrp="1"/>
          </p:cNvSpPr>
          <p:nvPr>
            <p:ph idx="1"/>
          </p:nvPr>
        </p:nvSpPr>
        <p:spPr/>
        <p:txBody>
          <a:bodyPr/>
          <a:lstStyle/>
          <a:p>
            <a:r>
              <a:rPr lang="en-US" dirty="0" smtClean="0"/>
              <a:t>Are current methods limited by the data?</a:t>
            </a:r>
          </a:p>
          <a:p>
            <a:pPr lvl="1"/>
            <a:r>
              <a:rPr lang="en-US" dirty="0" smtClean="0"/>
              <a:t>E.g. imbalance, similar categories</a:t>
            </a:r>
          </a:p>
          <a:p>
            <a:endParaRPr lang="en-US" dirty="0"/>
          </a:p>
          <a:p>
            <a:r>
              <a:rPr lang="en-US" dirty="0" smtClean="0"/>
              <a:t>Naïve experiment: train on 100%, 70%, 30% of the train set</a:t>
            </a:r>
          </a:p>
          <a:p>
            <a:pPr lvl="1"/>
            <a:r>
              <a:rPr lang="en-US" dirty="0" smtClean="0"/>
              <a:t>15.6%, 14.7%, 11.6% </a:t>
            </a:r>
            <a:r>
              <a:rPr lang="en-US" dirty="0" err="1" smtClean="0"/>
              <a:t>mAP</a:t>
            </a:r>
            <a:endParaRPr lang="en-US" dirty="0" smtClean="0"/>
          </a:p>
          <a:p>
            <a:endParaRPr lang="en-US" dirty="0"/>
          </a:p>
        </p:txBody>
      </p:sp>
    </p:spTree>
    <p:extLst>
      <p:ext uri="{BB962C8B-B14F-4D97-AF65-F5344CB8AC3E}">
        <p14:creationId xmlns:p14="http://schemas.microsoft.com/office/powerpoint/2010/main" val="553263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data analysis: small categories</a:t>
            </a:r>
            <a:endParaRPr lang="en-US" dirty="0"/>
          </a:p>
        </p:txBody>
      </p:sp>
      <p:sp>
        <p:nvSpPr>
          <p:cNvPr id="3" name="Content Placeholder 2"/>
          <p:cNvSpPr>
            <a:spLocks noGrp="1"/>
          </p:cNvSpPr>
          <p:nvPr>
            <p:ph idx="1"/>
          </p:nvPr>
        </p:nvSpPr>
        <p:spPr/>
        <p:txBody>
          <a:bodyPr/>
          <a:lstStyle/>
          <a:p>
            <a:r>
              <a:rPr lang="en-US" dirty="0" smtClean="0"/>
              <a:t>Small categories (# of data is low)</a:t>
            </a:r>
          </a:p>
          <a:p>
            <a:pPr lvl="1"/>
            <a:r>
              <a:rPr lang="en-US" dirty="0" smtClean="0"/>
              <a:t>Limit all categories have # of examples &lt;100 </a:t>
            </a:r>
          </a:p>
          <a:p>
            <a:pPr lvl="1"/>
            <a:r>
              <a:rPr lang="en-US" dirty="0"/>
              <a:t>M</a:t>
            </a:r>
            <a:r>
              <a:rPr lang="en-US" dirty="0" smtClean="0"/>
              <a:t>ore </a:t>
            </a:r>
            <a:r>
              <a:rPr lang="en-US" dirty="0"/>
              <a:t>similar </a:t>
            </a:r>
            <a:r>
              <a:rPr lang="en-US" dirty="0" smtClean="0"/>
              <a:t>categories (sharing many same objects/verbs) shows more </a:t>
            </a:r>
            <a:r>
              <a:rPr lang="en-US" dirty="0" err="1" smtClean="0"/>
              <a:t>mAP</a:t>
            </a:r>
            <a:r>
              <a:rPr lang="en-US" dirty="0" smtClean="0"/>
              <a:t> drop</a:t>
            </a:r>
          </a:p>
          <a:p>
            <a:pPr lvl="2"/>
            <a:r>
              <a:rPr lang="en-US" dirty="0" smtClean="0"/>
              <a:t>Need to be careful for this categories when balancing the dataset</a:t>
            </a:r>
          </a:p>
          <a:p>
            <a:pPr lvl="1"/>
            <a:r>
              <a:rPr lang="en-US" dirty="0" smtClean="0"/>
              <a:t>More challenging to learn</a:t>
            </a:r>
          </a:p>
          <a:p>
            <a:pPr lvl="2"/>
            <a:endParaRPr lang="en-US" dirty="0"/>
          </a:p>
          <a:p>
            <a:pPr lvl="1"/>
            <a:endParaRPr lang="en-US" dirty="0"/>
          </a:p>
        </p:txBody>
      </p:sp>
    </p:spTree>
    <p:extLst>
      <p:ext uri="{BB962C8B-B14F-4D97-AF65-F5344CB8AC3E}">
        <p14:creationId xmlns:p14="http://schemas.microsoft.com/office/powerpoint/2010/main" val="733232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data analysis: large </a:t>
            </a:r>
            <a:r>
              <a:rPr lang="en-US" dirty="0"/>
              <a:t>categories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Large categories (# of data is high)</a:t>
                </a:r>
              </a:p>
              <a:p>
                <a:pPr lvl="1"/>
                <a:r>
                  <a:rPr lang="en-US" dirty="0" smtClean="0"/>
                  <a:t>Have </a:t>
                </a:r>
                <a:r>
                  <a:rPr lang="en-US" dirty="0"/>
                  <a:t>slightly </a:t>
                </a:r>
                <a:r>
                  <a:rPr lang="en-US" dirty="0" smtClean="0"/>
                  <a:t>more pose diversities (</a:t>
                </a:r>
                <a14:m>
                  <m:oMath xmlns:m="http://schemas.openxmlformats.org/officeDocument/2006/math">
                    <m:r>
                      <a:rPr lang="en-US" i="1">
                        <a:latin typeface="Cambria Math" charset="0"/>
                        <a:ea typeface="Cambria Math" charset="0"/>
                        <a:cs typeface="Cambria Math" charset="0"/>
                      </a:rPr>
                      <m:t>𝜌</m:t>
                    </m:r>
                    <m:r>
                      <a:rPr lang="en-US" i="1">
                        <a:latin typeface="Cambria Math" charset="0"/>
                        <a:ea typeface="Cambria Math" charset="0"/>
                        <a:cs typeface="Cambria Math" charset="0"/>
                      </a:rPr>
                      <m:t>=0.09</m:t>
                    </m:r>
                  </m:oMath>
                </a14:m>
                <a:r>
                  <a:rPr lang="en-US" dirty="0" smtClean="0"/>
                  <a:t>)</a:t>
                </a:r>
              </a:p>
              <a:p>
                <a:pPr lvl="1"/>
                <a:r>
                  <a:rPr lang="en-US" dirty="0" smtClean="0"/>
                  <a:t>Have less inter-class variation</a:t>
                </a:r>
              </a:p>
              <a:p>
                <a:pPr lvl="2"/>
                <a:r>
                  <a:rPr lang="en-US" dirty="0" smtClean="0"/>
                  <a:t>Large categories have more categories that share the same object </a:t>
                </a:r>
                <a:r>
                  <a:rPr lang="en-US" dirty="0"/>
                  <a:t>(</a:t>
                </a:r>
                <a14:m>
                  <m:oMath xmlns:m="http://schemas.openxmlformats.org/officeDocument/2006/math">
                    <m:r>
                      <a:rPr lang="en-US" i="1">
                        <a:latin typeface="Cambria Math" charset="0"/>
                        <a:ea typeface="Cambria Math" charset="0"/>
                        <a:cs typeface="Cambria Math" charset="0"/>
                      </a:rPr>
                      <m:t>𝜌</m:t>
                    </m:r>
                    <m:r>
                      <a:rPr lang="en-US" i="1">
                        <a:latin typeface="Cambria Math" charset="0"/>
                        <a:ea typeface="Cambria Math" charset="0"/>
                        <a:cs typeface="Cambria Math" charset="0"/>
                      </a:rPr>
                      <m:t>=0.13</m:t>
                    </m:r>
                  </m:oMath>
                </a14:m>
                <a:r>
                  <a:rPr lang="en-US" dirty="0" smtClean="0"/>
                  <a:t>)</a:t>
                </a:r>
              </a:p>
              <a:p>
                <a:pPr lvl="1"/>
                <a:r>
                  <a:rPr lang="en-US" dirty="0" smtClean="0"/>
                  <a:t>More challenging to learn</a:t>
                </a:r>
                <a:endParaRPr lang="en-US" dirty="0"/>
              </a:p>
              <a:p>
                <a:pPr lvl="2"/>
                <a:endParaRPr lang="en-US" dirty="0" smtClean="0"/>
              </a:p>
              <a:p>
                <a:pPr lvl="2"/>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55752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Problem History</a:t>
            </a:r>
            <a:endParaRPr lang="en-US" dirty="0"/>
          </a:p>
        </p:txBody>
      </p:sp>
      <p:sp>
        <p:nvSpPr>
          <p:cNvPr id="3" name="Content Placeholder 2"/>
          <p:cNvSpPr>
            <a:spLocks noGrp="1"/>
          </p:cNvSpPr>
          <p:nvPr>
            <p:ph idx="1"/>
          </p:nvPr>
        </p:nvSpPr>
        <p:spPr>
          <a:xfrm>
            <a:off x="335280" y="1825625"/>
            <a:ext cx="5709920" cy="4351338"/>
          </a:xfrm>
        </p:spPr>
        <p:txBody>
          <a:bodyPr/>
          <a:lstStyle/>
          <a:p>
            <a:r>
              <a:rPr lang="en-US" dirty="0" smtClean="0"/>
              <a:t>Images (Objects)</a:t>
            </a:r>
            <a:r>
              <a:rPr lang="en-US" dirty="0" smtClean="0"/>
              <a:t>	</a:t>
            </a:r>
          </a:p>
          <a:p>
            <a:pPr lvl="1"/>
            <a:r>
              <a:rPr lang="en-US" dirty="0" smtClean="0"/>
              <a:t>Classification (Image-level supervision)</a:t>
            </a:r>
          </a:p>
          <a:p>
            <a:pPr lvl="1"/>
            <a:r>
              <a:rPr lang="en-US" dirty="0" smtClean="0"/>
              <a:t>Object Detection (Bound box-level supervision)</a:t>
            </a:r>
          </a:p>
          <a:p>
            <a:pPr lvl="1"/>
            <a:r>
              <a:rPr lang="en-US" dirty="0" smtClean="0"/>
              <a:t>Image Captioning/VQA</a:t>
            </a:r>
          </a:p>
          <a:p>
            <a:pPr lvl="1"/>
            <a:endParaRPr lang="en-US" dirty="0"/>
          </a:p>
        </p:txBody>
      </p:sp>
      <p:sp>
        <p:nvSpPr>
          <p:cNvPr id="4" name="Content Placeholder 2"/>
          <p:cNvSpPr txBox="1">
            <a:spLocks/>
          </p:cNvSpPr>
          <p:nvPr/>
        </p:nvSpPr>
        <p:spPr>
          <a:xfrm>
            <a:off x="6543040" y="1825625"/>
            <a:ext cx="56489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ourier New"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TBaoliTC-Regular"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Videos (Activities)</a:t>
            </a:r>
            <a:endParaRPr lang="en-US" dirty="0" smtClean="0"/>
          </a:p>
          <a:p>
            <a:pPr lvl="1"/>
            <a:r>
              <a:rPr lang="en-US" dirty="0" smtClean="0"/>
              <a:t>Classification</a:t>
            </a:r>
            <a:endParaRPr lang="en-US" dirty="0" smtClean="0"/>
          </a:p>
          <a:p>
            <a:pPr lvl="1"/>
            <a:r>
              <a:rPr lang="en-US" dirty="0" smtClean="0"/>
              <a:t>Action Detection</a:t>
            </a:r>
            <a:endParaRPr lang="en-US" dirty="0" smtClean="0"/>
          </a:p>
          <a:p>
            <a:pPr lvl="1"/>
            <a:r>
              <a:rPr lang="en-US" dirty="0" smtClean="0"/>
              <a:t>Video </a:t>
            </a:r>
            <a:r>
              <a:rPr lang="en-US" dirty="0" smtClean="0"/>
              <a:t>Captioning/Story Telling</a:t>
            </a:r>
            <a:endParaRPr lang="en-US" dirty="0"/>
          </a:p>
        </p:txBody>
      </p:sp>
      <p:grpSp>
        <p:nvGrpSpPr>
          <p:cNvPr id="12" name="Group 11"/>
          <p:cNvGrpSpPr/>
          <p:nvPr/>
        </p:nvGrpSpPr>
        <p:grpSpPr>
          <a:xfrm>
            <a:off x="1066800" y="1715136"/>
            <a:ext cx="4912360" cy="1741508"/>
            <a:chOff x="1066800" y="1715136"/>
            <a:chExt cx="4912360" cy="1741508"/>
          </a:xfrm>
        </p:grpSpPr>
        <p:sp>
          <p:nvSpPr>
            <p:cNvPr id="8" name="Alternate Process 7"/>
            <p:cNvSpPr/>
            <p:nvPr/>
          </p:nvSpPr>
          <p:spPr>
            <a:xfrm>
              <a:off x="1066800" y="2210766"/>
              <a:ext cx="4846320" cy="1245878"/>
            </a:xfrm>
            <a:prstGeom prst="flowChartAlternateProcess">
              <a:avLst/>
            </a:prstGeom>
            <a:noFill/>
            <a:ln w="25400">
              <a:solidFill>
                <a:srgbClr val="73F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98520" y="1715136"/>
              <a:ext cx="2580640" cy="523220"/>
            </a:xfrm>
            <a:prstGeom prst="rect">
              <a:avLst/>
            </a:prstGeom>
            <a:noFill/>
          </p:spPr>
          <p:txBody>
            <a:bodyPr wrap="square" rtlCol="0">
              <a:spAutoFit/>
            </a:bodyPr>
            <a:lstStyle/>
            <a:p>
              <a:r>
                <a:rPr lang="en-US" sz="2800" b="1" dirty="0" smtClean="0">
                  <a:solidFill>
                    <a:srgbClr val="73FB79"/>
                  </a:solidFill>
                </a:rPr>
                <a:t>Great Success!</a:t>
              </a:r>
              <a:endParaRPr lang="en-US" b="1" dirty="0">
                <a:solidFill>
                  <a:srgbClr val="73FB79"/>
                </a:solidFill>
              </a:endParaRPr>
            </a:p>
          </p:txBody>
        </p:sp>
      </p:grpSp>
      <p:grpSp>
        <p:nvGrpSpPr>
          <p:cNvPr id="7" name="Group 6"/>
          <p:cNvGrpSpPr/>
          <p:nvPr/>
        </p:nvGrpSpPr>
        <p:grpSpPr>
          <a:xfrm>
            <a:off x="6883400" y="1723392"/>
            <a:ext cx="5227320" cy="1315109"/>
            <a:chOff x="6883400" y="1723392"/>
            <a:chExt cx="5227320" cy="1315109"/>
          </a:xfrm>
        </p:grpSpPr>
        <p:sp>
          <p:nvSpPr>
            <p:cNvPr id="5" name="Alternate Process 4"/>
            <p:cNvSpPr/>
            <p:nvPr/>
          </p:nvSpPr>
          <p:spPr>
            <a:xfrm>
              <a:off x="6883400" y="2210765"/>
              <a:ext cx="5227320" cy="827736"/>
            </a:xfrm>
            <a:prstGeom prst="flowChartAlternateProcess">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139680" y="1723392"/>
              <a:ext cx="1905000" cy="523220"/>
            </a:xfrm>
            <a:prstGeom prst="rect">
              <a:avLst/>
            </a:prstGeom>
            <a:noFill/>
          </p:spPr>
          <p:txBody>
            <a:bodyPr wrap="square" rtlCol="0">
              <a:spAutoFit/>
            </a:bodyPr>
            <a:lstStyle/>
            <a:p>
              <a:r>
                <a:rPr lang="en-US" sz="2800" b="1" dirty="0" smtClean="0">
                  <a:solidFill>
                    <a:srgbClr val="FF0000"/>
                  </a:solidFill>
                </a:rPr>
                <a:t>This </a:t>
              </a:r>
              <a:r>
                <a:rPr lang="en-US" sz="2800" b="1" dirty="0" smtClean="0">
                  <a:solidFill>
                    <a:srgbClr val="FF0000"/>
                  </a:solidFill>
                </a:rPr>
                <a:t>paper</a:t>
              </a:r>
              <a:endParaRPr lang="en-US" b="1" dirty="0">
                <a:solidFill>
                  <a:srgbClr val="FF0000"/>
                </a:solidFill>
              </a:endParaRPr>
            </a:p>
          </p:txBody>
        </p:sp>
      </p:grpSp>
    </p:spTree>
    <p:extLst>
      <p:ext uri="{BB962C8B-B14F-4D97-AF65-F5344CB8AC3E}">
        <p14:creationId xmlns:p14="http://schemas.microsoft.com/office/powerpoint/2010/main" val="212064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reasoning analysis</a:t>
            </a:r>
            <a:endParaRPr lang="en-US" dirty="0"/>
          </a:p>
        </p:txBody>
      </p:sp>
      <p:sp>
        <p:nvSpPr>
          <p:cNvPr id="3" name="Content Placeholder 2"/>
          <p:cNvSpPr>
            <a:spLocks noGrp="1"/>
          </p:cNvSpPr>
          <p:nvPr>
            <p:ph idx="1"/>
          </p:nvPr>
        </p:nvSpPr>
        <p:spPr/>
        <p:txBody>
          <a:bodyPr/>
          <a:lstStyle/>
          <a:p>
            <a:r>
              <a:rPr lang="en-US" dirty="0" smtClean="0"/>
              <a:t>Evaluation with different granularities</a:t>
            </a:r>
          </a:p>
          <a:p>
            <a:pPr lvl="1"/>
            <a:r>
              <a:rPr lang="en-US" dirty="0" smtClean="0"/>
              <a:t>Motion: average amount of optical flow in a given category</a:t>
            </a:r>
          </a:p>
          <a:p>
            <a:pPr lvl="1"/>
            <a:r>
              <a:rPr lang="en-US" dirty="0" smtClean="0"/>
              <a:t>Continuity: average temporal extent of activities in each category</a:t>
            </a:r>
          </a:p>
          <a:p>
            <a:pPr lvl="1"/>
            <a:r>
              <a:rPr lang="en-US" dirty="0"/>
              <a:t>T</a:t>
            </a:r>
            <a:r>
              <a:rPr lang="en-US" dirty="0" smtClean="0"/>
              <a:t>emporal context: how many other actions increase the prediction confidence of the desired action by being present in a video</a:t>
            </a:r>
          </a:p>
          <a:p>
            <a:pPr lvl="1"/>
            <a:endParaRPr lang="en-US" dirty="0"/>
          </a:p>
        </p:txBody>
      </p:sp>
    </p:spTree>
    <p:extLst>
      <p:ext uri="{BB962C8B-B14F-4D97-AF65-F5344CB8AC3E}">
        <p14:creationId xmlns:p14="http://schemas.microsoft.com/office/powerpoint/2010/main" val="98663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motion and continuity </a:t>
            </a:r>
            <a:endParaRPr lang="en-US" dirty="0"/>
          </a:p>
        </p:txBody>
      </p:sp>
      <p:sp>
        <p:nvSpPr>
          <p:cNvPr id="3" name="Content Placeholder 2"/>
          <p:cNvSpPr>
            <a:spLocks noGrp="1"/>
          </p:cNvSpPr>
          <p:nvPr>
            <p:ph idx="1"/>
          </p:nvPr>
        </p:nvSpPr>
        <p:spPr>
          <a:xfrm>
            <a:off x="838200" y="5628640"/>
            <a:ext cx="10515600" cy="874857"/>
          </a:xfrm>
        </p:spPr>
        <p:txBody>
          <a:bodyPr>
            <a:normAutofit fontScale="92500" lnSpcReduction="10000"/>
          </a:bodyPr>
          <a:lstStyle/>
          <a:p>
            <a:r>
              <a:rPr lang="en-US" dirty="0" smtClean="0"/>
              <a:t>Current methods are better at modeling longer activities than short ones</a:t>
            </a:r>
          </a:p>
          <a:p>
            <a:r>
              <a:rPr lang="en-US" dirty="0" smtClean="0"/>
              <a:t>More research needed for short activities</a:t>
            </a:r>
          </a:p>
          <a:p>
            <a:endParaRPr lang="en-US" dirty="0"/>
          </a:p>
        </p:txBody>
      </p:sp>
      <p:pic>
        <p:nvPicPr>
          <p:cNvPr id="4" name="Picture 3"/>
          <p:cNvPicPr>
            <a:picLocks noChangeAspect="1"/>
          </p:cNvPicPr>
          <p:nvPr/>
        </p:nvPicPr>
        <p:blipFill>
          <a:blip r:embed="rId2"/>
          <a:stretch>
            <a:fillRect/>
          </a:stretch>
        </p:blipFill>
        <p:spPr>
          <a:xfrm>
            <a:off x="2172224" y="1364153"/>
            <a:ext cx="7510256" cy="4113501"/>
          </a:xfrm>
          <a:prstGeom prst="rect">
            <a:avLst/>
          </a:prstGeom>
        </p:spPr>
      </p:pic>
    </p:spTree>
    <p:extLst>
      <p:ext uri="{BB962C8B-B14F-4D97-AF65-F5344CB8AC3E}">
        <p14:creationId xmlns:p14="http://schemas.microsoft.com/office/powerpoint/2010/main" val="2068911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reasoning analysis</a:t>
            </a:r>
          </a:p>
        </p:txBody>
      </p:sp>
      <p:sp>
        <p:nvSpPr>
          <p:cNvPr id="3" name="Content Placeholder 2"/>
          <p:cNvSpPr>
            <a:spLocks noGrp="1"/>
          </p:cNvSpPr>
          <p:nvPr>
            <p:ph idx="1"/>
          </p:nvPr>
        </p:nvSpPr>
        <p:spPr>
          <a:xfrm>
            <a:off x="838200" y="4602479"/>
            <a:ext cx="10515600" cy="1574483"/>
          </a:xfrm>
        </p:spPr>
        <p:txBody>
          <a:bodyPr>
            <a:normAutofit fontScale="92500" lnSpcReduction="10000"/>
          </a:bodyPr>
          <a:lstStyle/>
          <a:p>
            <a:r>
              <a:rPr lang="en-US" dirty="0" smtClean="0"/>
              <a:t>High level reasoning method (</a:t>
            </a:r>
            <a:r>
              <a:rPr lang="en-US" dirty="0" err="1" smtClean="0"/>
              <a:t>TFields</a:t>
            </a:r>
            <a:r>
              <a:rPr lang="en-US" dirty="0" smtClean="0"/>
              <a:t>) benefits much from the temporal context</a:t>
            </a:r>
          </a:p>
          <a:p>
            <a:r>
              <a:rPr lang="en-US" dirty="0"/>
              <a:t>O</a:t>
            </a:r>
            <a:r>
              <a:rPr lang="en-US" dirty="0" smtClean="0"/>
              <a:t>ther methods naively use temporal context</a:t>
            </a:r>
          </a:p>
          <a:p>
            <a:pPr lvl="1"/>
            <a:r>
              <a:rPr lang="en-US" dirty="0"/>
              <a:t>e</a:t>
            </a:r>
            <a:r>
              <a:rPr lang="en-US" dirty="0" smtClean="0"/>
              <a:t>.g. Two-stream late fuses predictions on sampled frames</a:t>
            </a:r>
            <a:endParaRPr lang="en-US" dirty="0"/>
          </a:p>
        </p:txBody>
      </p:sp>
      <p:pic>
        <p:nvPicPr>
          <p:cNvPr id="4" name="Picture 3"/>
          <p:cNvPicPr>
            <a:picLocks noChangeAspect="1"/>
          </p:cNvPicPr>
          <p:nvPr/>
        </p:nvPicPr>
        <p:blipFill>
          <a:blip r:embed="rId2"/>
          <a:stretch>
            <a:fillRect/>
          </a:stretch>
        </p:blipFill>
        <p:spPr>
          <a:xfrm>
            <a:off x="3040697" y="1487488"/>
            <a:ext cx="6110606" cy="2811872"/>
          </a:xfrm>
          <a:prstGeom prst="rect">
            <a:avLst/>
          </a:prstGeom>
        </p:spPr>
      </p:pic>
    </p:spTree>
    <p:extLst>
      <p:ext uri="{BB962C8B-B14F-4D97-AF65-F5344CB8AC3E}">
        <p14:creationId xmlns:p14="http://schemas.microsoft.com/office/powerpoint/2010/main" val="144073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Person-based reasoning</a:t>
            </a:r>
            <a:endParaRPr lang="en-US" dirty="0"/>
          </a:p>
        </p:txBody>
      </p:sp>
      <p:sp>
        <p:nvSpPr>
          <p:cNvPr id="3" name="Content Placeholder 2"/>
          <p:cNvSpPr>
            <a:spLocks noGrp="1"/>
          </p:cNvSpPr>
          <p:nvPr>
            <p:ph idx="1"/>
          </p:nvPr>
        </p:nvSpPr>
        <p:spPr>
          <a:xfrm>
            <a:off x="838200" y="1825625"/>
            <a:ext cx="6901180" cy="4351338"/>
          </a:xfrm>
        </p:spPr>
        <p:txBody>
          <a:bodyPr>
            <a:normAutofit fontScale="92500" lnSpcReduction="10000"/>
          </a:bodyPr>
          <a:lstStyle/>
          <a:p>
            <a:r>
              <a:rPr lang="en-US" dirty="0" smtClean="0"/>
              <a:t>Person size</a:t>
            </a:r>
          </a:p>
          <a:p>
            <a:pPr lvl="1"/>
            <a:r>
              <a:rPr lang="en-US" dirty="0" smtClean="0"/>
              <a:t>Mid-sized person is recognized well</a:t>
            </a:r>
          </a:p>
          <a:p>
            <a:endParaRPr lang="en-US" dirty="0"/>
          </a:p>
          <a:p>
            <a:r>
              <a:rPr lang="en-US" dirty="0" smtClean="0"/>
              <a:t>Having multiple people in the video</a:t>
            </a:r>
          </a:p>
          <a:p>
            <a:pPr lvl="1"/>
            <a:r>
              <a:rPr lang="en-US" dirty="0" smtClean="0"/>
              <a:t>Does not affect the performance significantly</a:t>
            </a:r>
            <a:endParaRPr lang="en-US" dirty="0"/>
          </a:p>
          <a:p>
            <a:pPr lvl="1"/>
            <a:endParaRPr lang="en-US" dirty="0" smtClean="0"/>
          </a:p>
          <a:p>
            <a:r>
              <a:rPr lang="en-US" dirty="0" smtClean="0"/>
              <a:t>Ablative study</a:t>
            </a:r>
          </a:p>
          <a:p>
            <a:pPr lvl="1"/>
            <a:r>
              <a:rPr lang="en-US" dirty="0" smtClean="0"/>
              <a:t>Removing person affects more than </a:t>
            </a:r>
            <a:r>
              <a:rPr lang="en-US" dirty="0"/>
              <a:t>removing </a:t>
            </a:r>
            <a:r>
              <a:rPr lang="en-US" dirty="0" smtClean="0"/>
              <a:t>background</a:t>
            </a:r>
          </a:p>
          <a:p>
            <a:pPr lvl="1"/>
            <a:r>
              <a:rPr lang="en-US" dirty="0" smtClean="0"/>
              <a:t>Retrain on person improves performance</a:t>
            </a:r>
          </a:p>
          <a:p>
            <a:pPr lvl="1"/>
            <a:r>
              <a:rPr lang="en-US" dirty="0" smtClean="0"/>
              <a:t>Person-focused </a:t>
            </a:r>
            <a:r>
              <a:rPr lang="en-US" dirty="0"/>
              <a:t>reasoning may be beneficial to current algorithms</a:t>
            </a:r>
            <a:endParaRPr lang="en-US" dirty="0" smtClean="0"/>
          </a:p>
        </p:txBody>
      </p:sp>
      <p:pic>
        <p:nvPicPr>
          <p:cNvPr id="7" name="Picture 6"/>
          <p:cNvPicPr>
            <a:picLocks noChangeAspect="1"/>
          </p:cNvPicPr>
          <p:nvPr/>
        </p:nvPicPr>
        <p:blipFill rotWithShape="1">
          <a:blip r:embed="rId3"/>
          <a:srcRect l="-117" r="52949" b="60129"/>
          <a:stretch/>
        </p:blipFill>
        <p:spPr>
          <a:xfrm>
            <a:off x="7739380" y="998361"/>
            <a:ext cx="4081780" cy="1943735"/>
          </a:xfrm>
          <a:prstGeom prst="rect">
            <a:avLst/>
          </a:prstGeom>
        </p:spPr>
      </p:pic>
      <p:pic>
        <p:nvPicPr>
          <p:cNvPr id="9" name="Picture 8"/>
          <p:cNvPicPr>
            <a:picLocks noChangeAspect="1"/>
          </p:cNvPicPr>
          <p:nvPr/>
        </p:nvPicPr>
        <p:blipFill rotWithShape="1">
          <a:blip r:embed="rId3"/>
          <a:srcRect l="48239" t="41168" r="1893" b="40654"/>
          <a:stretch/>
        </p:blipFill>
        <p:spPr>
          <a:xfrm>
            <a:off x="7964805" y="3256150"/>
            <a:ext cx="4191000" cy="860664"/>
          </a:xfrm>
          <a:prstGeom prst="rect">
            <a:avLst/>
          </a:prstGeom>
        </p:spPr>
      </p:pic>
      <p:pic>
        <p:nvPicPr>
          <p:cNvPr id="10" name="Picture 9"/>
          <p:cNvPicPr>
            <a:picLocks noChangeAspect="1"/>
          </p:cNvPicPr>
          <p:nvPr/>
        </p:nvPicPr>
        <p:blipFill rotWithShape="1">
          <a:blip r:embed="rId3"/>
          <a:srcRect l="47564" t="502" r="1570" b="59627"/>
          <a:stretch/>
        </p:blipFill>
        <p:spPr>
          <a:xfrm>
            <a:off x="8001000" y="4430868"/>
            <a:ext cx="4118610" cy="1818676"/>
          </a:xfrm>
          <a:prstGeom prst="rect">
            <a:avLst/>
          </a:prstGeom>
        </p:spPr>
      </p:pic>
    </p:spTree>
    <p:extLst>
      <p:ext uri="{BB962C8B-B14F-4D97-AF65-F5344CB8AC3E}">
        <p14:creationId xmlns:p14="http://schemas.microsoft.com/office/powerpoint/2010/main" val="819141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Pose-based reasoning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6670040" cy="4351338"/>
              </a:xfrm>
            </p:spPr>
            <p:txBody>
              <a:bodyPr/>
              <a:lstStyle/>
              <a:p>
                <a:pPr marL="228600" lvl="1">
                  <a:spcBef>
                    <a:spcPts val="1000"/>
                  </a:spcBef>
                  <a:buFont typeface="Wingdings" charset="2"/>
                  <a:buChar char="§"/>
                </a:pPr>
                <a:r>
                  <a:rPr lang="en-US" sz="2800" dirty="0"/>
                  <a:t>Poses are obtained from Convolutional Pose </a:t>
                </a:r>
                <a:r>
                  <a:rPr lang="en-US" sz="2800" dirty="0" smtClean="0"/>
                  <a:t>Machines (from CMU)</a:t>
                </a:r>
                <a:endParaRPr lang="en-US" sz="2800" dirty="0"/>
              </a:p>
              <a:p>
                <a:endParaRPr lang="en-US" dirty="0" smtClean="0"/>
              </a:p>
              <a:p>
                <a:r>
                  <a:rPr lang="en-US" dirty="0" smtClean="0"/>
                  <a:t>Pose variability </a:t>
                </a:r>
              </a:p>
              <a:p>
                <a:pPr lvl="1"/>
                <a:r>
                  <a:rPr lang="en-US" dirty="0" smtClean="0"/>
                  <a:t>Average Procrustes distance</a:t>
                </a:r>
              </a:p>
              <a:p>
                <a:pPr lvl="2"/>
                <a:r>
                  <a:rPr lang="en-US" dirty="0" smtClean="0"/>
                  <a:t>Measure the </a:t>
                </a:r>
                <a:r>
                  <a:rPr lang="en-US" dirty="0" err="1" smtClean="0"/>
                  <a:t>euclidean</a:t>
                </a:r>
                <a:r>
                  <a:rPr lang="en-US" dirty="0" smtClean="0"/>
                  <a:t> distance between corresponding joints</a:t>
                </a:r>
              </a:p>
              <a:p>
                <a:pPr lvl="1"/>
                <a:r>
                  <a:rPr lang="en-US" dirty="0" smtClean="0"/>
                  <a:t>Largely affects the performance (</a:t>
                </a:r>
                <a14:m>
                  <m:oMath xmlns:m="http://schemas.openxmlformats.org/officeDocument/2006/math">
                    <m:r>
                      <a:rPr lang="en-US" i="1">
                        <a:latin typeface="Cambria Math" charset="0"/>
                        <a:ea typeface="Cambria Math" charset="0"/>
                        <a:cs typeface="Cambria Math" charset="0"/>
                      </a:rPr>
                      <m:t>𝜌</m:t>
                    </m:r>
                    <m:r>
                      <a:rPr lang="en-US" i="1">
                        <a:latin typeface="Cambria Math" charset="0"/>
                        <a:ea typeface="Cambria Math" charset="0"/>
                        <a:cs typeface="Cambria Math" charset="0"/>
                      </a:rPr>
                      <m:t>=0.28</m:t>
                    </m:r>
                  </m:oMath>
                </a14:m>
                <a:r>
                  <a:rPr lang="en-US" dirty="0" smtClean="0"/>
                  <a:t>)</a:t>
                </a:r>
                <a:endParaRPr lang="en-US" dirty="0"/>
              </a:p>
              <a:p>
                <a:pPr lvl="1"/>
                <a:r>
                  <a:rPr lang="en-US" dirty="0" smtClean="0"/>
                  <a:t>Pose play a significant role in activity recognition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6670040" cy="4351338"/>
              </a:xfrm>
              <a:blipFill rotWithShape="0">
                <a:blip r:embed="rId2"/>
                <a:stretch>
                  <a:fillRect l="-1645" t="-2241"/>
                </a:stretch>
              </a:blipFill>
            </p:spPr>
            <p:txBody>
              <a:bodyPr/>
              <a:lstStyle/>
              <a:p>
                <a:r>
                  <a:rPr lang="en-US">
                    <a:noFill/>
                  </a:rPr>
                  <a:t> </a:t>
                </a:r>
              </a:p>
            </p:txBody>
          </p:sp>
        </mc:Fallback>
      </mc:AlternateContent>
      <p:grpSp>
        <p:nvGrpSpPr>
          <p:cNvPr id="4" name="Group 3"/>
          <p:cNvGrpSpPr/>
          <p:nvPr/>
        </p:nvGrpSpPr>
        <p:grpSpPr>
          <a:xfrm>
            <a:off x="7508240" y="1419225"/>
            <a:ext cx="4422140" cy="3071495"/>
            <a:chOff x="7439660" y="1917065"/>
            <a:chExt cx="4246880" cy="2785269"/>
          </a:xfrm>
        </p:grpSpPr>
        <p:pic>
          <p:nvPicPr>
            <p:cNvPr id="7" name="Picture 6"/>
            <p:cNvPicPr>
              <a:picLocks noChangeAspect="1"/>
            </p:cNvPicPr>
            <p:nvPr/>
          </p:nvPicPr>
          <p:blipFill rotWithShape="1">
            <a:blip r:embed="rId3"/>
            <a:srcRect l="118" t="39662" r="51893" b="17198"/>
            <a:stretch/>
          </p:blipFill>
          <p:spPr>
            <a:xfrm>
              <a:off x="7439660" y="1917065"/>
              <a:ext cx="4152900" cy="2103120"/>
            </a:xfrm>
            <a:prstGeom prst="rect">
              <a:avLst/>
            </a:prstGeom>
          </p:spPr>
        </p:pic>
        <p:pic>
          <p:nvPicPr>
            <p:cNvPr id="5" name="Picture 4"/>
            <p:cNvPicPr>
              <a:picLocks noChangeAspect="1"/>
            </p:cNvPicPr>
            <p:nvPr/>
          </p:nvPicPr>
          <p:blipFill rotWithShape="1">
            <a:blip r:embed="rId3"/>
            <a:srcRect l="48077" t="64075" r="2055" b="21118"/>
            <a:stretch/>
          </p:blipFill>
          <p:spPr>
            <a:xfrm>
              <a:off x="7495540" y="4001294"/>
              <a:ext cx="4191000" cy="701040"/>
            </a:xfrm>
            <a:prstGeom prst="rect">
              <a:avLst/>
            </a:prstGeom>
          </p:spPr>
        </p:pic>
      </p:grpSp>
    </p:spTree>
    <p:extLst>
      <p:ext uri="{BB962C8B-B14F-4D97-AF65-F5344CB8AC3E}">
        <p14:creationId xmlns:p14="http://schemas.microsoft.com/office/powerpoint/2010/main" val="548604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what’s next?</a:t>
            </a:r>
            <a:endParaRPr lang="en-US" dirty="0"/>
          </a:p>
        </p:txBody>
      </p:sp>
      <p:sp>
        <p:nvSpPr>
          <p:cNvPr id="3" name="Content Placeholder 2"/>
          <p:cNvSpPr>
            <a:spLocks noGrp="1"/>
          </p:cNvSpPr>
          <p:nvPr>
            <p:ph idx="1"/>
          </p:nvPr>
        </p:nvSpPr>
        <p:spPr/>
        <p:txBody>
          <a:bodyPr>
            <a:normAutofit/>
          </a:bodyPr>
          <a:lstStyle/>
          <a:p>
            <a:r>
              <a:rPr lang="en-US" dirty="0" smtClean="0"/>
              <a:t>Oracle experiments</a:t>
            </a:r>
          </a:p>
          <a:p>
            <a:pPr lvl="1"/>
            <a:r>
              <a:rPr lang="en-US" dirty="0" smtClean="0"/>
              <a:t>Perfect Object: list of objects presented in the test video is given</a:t>
            </a:r>
          </a:p>
          <a:p>
            <a:pPr lvl="1"/>
            <a:r>
              <a:rPr lang="en-US" altLang="ko-KR" dirty="0" smtClean="0"/>
              <a:t>Perfect Verb: list of verbs presented in the test video is given</a:t>
            </a:r>
          </a:p>
          <a:p>
            <a:pPr lvl="1"/>
            <a:r>
              <a:rPr lang="en-US" dirty="0" smtClean="0"/>
              <a:t>Perfect Temporal: end time of the last activity, start time of the next activity are given</a:t>
            </a:r>
          </a:p>
          <a:p>
            <a:pPr lvl="1"/>
            <a:r>
              <a:rPr lang="en-US" dirty="0" smtClean="0"/>
              <a:t>Perfect Intent: which intent cluster the video correspond to is given</a:t>
            </a:r>
          </a:p>
          <a:p>
            <a:pPr lvl="1"/>
            <a:r>
              <a:rPr lang="en-US" dirty="0" smtClean="0"/>
              <a:t>Perfect Pose: </a:t>
            </a:r>
            <a:r>
              <a:rPr lang="en-US" dirty="0"/>
              <a:t>which </a:t>
            </a:r>
            <a:r>
              <a:rPr lang="en-US" dirty="0" smtClean="0"/>
              <a:t>pose cluster </a:t>
            </a:r>
            <a:r>
              <a:rPr lang="en-US" dirty="0"/>
              <a:t>the video correspond to is </a:t>
            </a:r>
            <a:r>
              <a:rPr lang="en-US" dirty="0" smtClean="0"/>
              <a:t>given</a:t>
            </a:r>
          </a:p>
          <a:p>
            <a:pPr lvl="1"/>
            <a:endParaRPr lang="en-US" dirty="0"/>
          </a:p>
          <a:p>
            <a:r>
              <a:rPr lang="en-US" dirty="0" smtClean="0"/>
              <a:t>Use two-stream video classifier with oracles</a:t>
            </a:r>
            <a:endParaRPr lang="en-US" dirty="0"/>
          </a:p>
        </p:txBody>
      </p:sp>
    </p:spTree>
    <p:extLst>
      <p:ext uri="{BB962C8B-B14F-4D97-AF65-F5344CB8AC3E}">
        <p14:creationId xmlns:p14="http://schemas.microsoft.com/office/powerpoint/2010/main" val="2027731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experiment</a:t>
            </a:r>
            <a:endParaRPr lang="en-US" dirty="0"/>
          </a:p>
        </p:txBody>
      </p:sp>
      <p:sp>
        <p:nvSpPr>
          <p:cNvPr id="3" name="Content Placeholder 2"/>
          <p:cNvSpPr>
            <a:spLocks noGrp="1"/>
          </p:cNvSpPr>
          <p:nvPr>
            <p:ph idx="1"/>
          </p:nvPr>
        </p:nvSpPr>
        <p:spPr>
          <a:xfrm>
            <a:off x="838200" y="1825625"/>
            <a:ext cx="6995160" cy="4351338"/>
          </a:xfrm>
        </p:spPr>
        <p:txBody>
          <a:bodyPr/>
          <a:lstStyle/>
          <a:p>
            <a:r>
              <a:rPr lang="en-US" dirty="0" smtClean="0"/>
              <a:t>All of the oracles are beyond the baseline (Two-Stream)</a:t>
            </a:r>
          </a:p>
          <a:p>
            <a:pPr lvl="1"/>
            <a:r>
              <a:rPr lang="en-US" dirty="0" smtClean="0"/>
              <a:t>There are much room for improvement</a:t>
            </a:r>
          </a:p>
          <a:p>
            <a:r>
              <a:rPr lang="en-US" dirty="0" smtClean="0"/>
              <a:t>Object understanding is more important than temporal reasoning</a:t>
            </a:r>
          </a:p>
          <a:p>
            <a:r>
              <a:rPr lang="en-US" dirty="0" smtClean="0"/>
              <a:t>Pose improvement is relatively small</a:t>
            </a:r>
          </a:p>
          <a:p>
            <a:pPr lvl="1"/>
            <a:r>
              <a:rPr lang="en-US" dirty="0" smtClean="0"/>
              <a:t>Because motion is not incorporated</a:t>
            </a:r>
          </a:p>
          <a:p>
            <a:endParaRPr lang="en-US" dirty="0" smtClean="0"/>
          </a:p>
        </p:txBody>
      </p:sp>
      <p:pic>
        <p:nvPicPr>
          <p:cNvPr id="4" name="Picture 3"/>
          <p:cNvPicPr>
            <a:picLocks noChangeAspect="1"/>
          </p:cNvPicPr>
          <p:nvPr/>
        </p:nvPicPr>
        <p:blipFill rotWithShape="1">
          <a:blip r:embed="rId2"/>
          <a:srcRect r="66083" b="21110"/>
          <a:stretch/>
        </p:blipFill>
        <p:spPr>
          <a:xfrm>
            <a:off x="7965440" y="1690688"/>
            <a:ext cx="4135120" cy="2399814"/>
          </a:xfrm>
          <a:prstGeom prst="rect">
            <a:avLst/>
          </a:prstGeom>
        </p:spPr>
      </p:pic>
      <p:sp>
        <p:nvSpPr>
          <p:cNvPr id="5" name="TextBox 4"/>
          <p:cNvSpPr txBox="1"/>
          <p:nvPr/>
        </p:nvSpPr>
        <p:spPr>
          <a:xfrm>
            <a:off x="9982200" y="1456293"/>
            <a:ext cx="1163320" cy="369332"/>
          </a:xfrm>
          <a:prstGeom prst="rect">
            <a:avLst/>
          </a:prstGeom>
          <a:noFill/>
        </p:spPr>
        <p:txBody>
          <a:bodyPr wrap="square" rtlCol="0">
            <a:spAutoFit/>
          </a:bodyPr>
          <a:lstStyle/>
          <a:p>
            <a:r>
              <a:rPr lang="en-US" dirty="0" smtClean="0"/>
              <a:t>baseline</a:t>
            </a:r>
            <a:endParaRPr lang="en-US" dirty="0"/>
          </a:p>
        </p:txBody>
      </p:sp>
    </p:spTree>
    <p:extLst>
      <p:ext uri="{BB962C8B-B14F-4D97-AF65-F5344CB8AC3E}">
        <p14:creationId xmlns:p14="http://schemas.microsoft.com/office/powerpoint/2010/main" val="35747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experiment: method comparison</a:t>
            </a:r>
            <a:endParaRPr lang="en-US" dirty="0"/>
          </a:p>
        </p:txBody>
      </p:sp>
      <p:sp>
        <p:nvSpPr>
          <p:cNvPr id="3" name="Content Placeholder 2"/>
          <p:cNvSpPr>
            <a:spLocks noGrp="1"/>
          </p:cNvSpPr>
          <p:nvPr>
            <p:ph idx="1"/>
          </p:nvPr>
        </p:nvSpPr>
        <p:spPr/>
        <p:txBody>
          <a:bodyPr/>
          <a:lstStyle/>
          <a:p>
            <a:r>
              <a:rPr lang="en-US" dirty="0" smtClean="0"/>
              <a:t>Time</a:t>
            </a:r>
          </a:p>
          <a:p>
            <a:pPr lvl="1"/>
            <a:r>
              <a:rPr lang="en-US" dirty="0" smtClean="0"/>
              <a:t>Two-stream gains most from oracle</a:t>
            </a:r>
          </a:p>
          <a:p>
            <a:pPr lvl="2"/>
            <a:r>
              <a:rPr lang="en-US" dirty="0" smtClean="0"/>
              <a:t>No temporal information modeling beyond flow</a:t>
            </a:r>
          </a:p>
          <a:p>
            <a:endParaRPr lang="en-US" dirty="0"/>
          </a:p>
          <a:p>
            <a:r>
              <a:rPr lang="en-US" dirty="0" smtClean="0"/>
              <a:t>Intent</a:t>
            </a:r>
          </a:p>
          <a:p>
            <a:pPr lvl="1"/>
            <a:r>
              <a:rPr lang="en-US" dirty="0" smtClean="0"/>
              <a:t>IDT gains least from oracle</a:t>
            </a:r>
          </a:p>
          <a:p>
            <a:pPr lvl="2"/>
            <a:r>
              <a:rPr lang="en-US" dirty="0" smtClean="0"/>
              <a:t>Trajectory may capture high-level information</a:t>
            </a:r>
          </a:p>
          <a:p>
            <a:pPr lvl="2"/>
            <a:endParaRPr lang="en-US" dirty="0"/>
          </a:p>
          <a:p>
            <a:r>
              <a:rPr lang="en-US" dirty="0" smtClean="0"/>
              <a:t>Fusion of complementary algorithm would increase the performance</a:t>
            </a:r>
            <a:endParaRPr lang="en-US" dirty="0"/>
          </a:p>
        </p:txBody>
      </p:sp>
      <p:grpSp>
        <p:nvGrpSpPr>
          <p:cNvPr id="9" name="Group 8"/>
          <p:cNvGrpSpPr/>
          <p:nvPr/>
        </p:nvGrpSpPr>
        <p:grpSpPr>
          <a:xfrm>
            <a:off x="7503160" y="2110105"/>
            <a:ext cx="4439920" cy="2481094"/>
            <a:chOff x="7752080" y="1672600"/>
            <a:chExt cx="4439920" cy="2481094"/>
          </a:xfrm>
        </p:grpSpPr>
        <p:grpSp>
          <p:nvGrpSpPr>
            <p:cNvPr id="7" name="Group 6"/>
            <p:cNvGrpSpPr/>
            <p:nvPr/>
          </p:nvGrpSpPr>
          <p:grpSpPr>
            <a:xfrm>
              <a:off x="8077200" y="1672600"/>
              <a:ext cx="4114800" cy="2481094"/>
              <a:chOff x="8077200" y="1672600"/>
              <a:chExt cx="4114800" cy="2481094"/>
            </a:xfrm>
          </p:grpSpPr>
          <p:pic>
            <p:nvPicPr>
              <p:cNvPr id="5" name="Picture 4"/>
              <p:cNvPicPr>
                <a:picLocks noChangeAspect="1"/>
              </p:cNvPicPr>
              <p:nvPr/>
            </p:nvPicPr>
            <p:blipFill rotWithShape="1">
              <a:blip r:embed="rId3"/>
              <a:srcRect l="36750" r="29917" b="18438"/>
              <a:stretch/>
            </p:blipFill>
            <p:spPr>
              <a:xfrm>
                <a:off x="8077200" y="1672600"/>
                <a:ext cx="4064000" cy="2481094"/>
              </a:xfrm>
              <a:prstGeom prst="rect">
                <a:avLst/>
              </a:prstGeom>
            </p:spPr>
          </p:pic>
          <p:sp>
            <p:nvSpPr>
              <p:cNvPr id="6" name="Rectangle 5"/>
              <p:cNvSpPr/>
              <p:nvPr/>
            </p:nvSpPr>
            <p:spPr>
              <a:xfrm>
                <a:off x="11866880" y="1825625"/>
                <a:ext cx="325120" cy="94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752080" y="1812692"/>
              <a:ext cx="325120" cy="2188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7879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experiment: dataset comparison</a:t>
            </a:r>
            <a:endParaRPr lang="en-US" dirty="0"/>
          </a:p>
        </p:txBody>
      </p:sp>
      <p:sp>
        <p:nvSpPr>
          <p:cNvPr id="3" name="Content Placeholder 2"/>
          <p:cNvSpPr>
            <a:spLocks noGrp="1"/>
          </p:cNvSpPr>
          <p:nvPr>
            <p:ph idx="1"/>
          </p:nvPr>
        </p:nvSpPr>
        <p:spPr>
          <a:xfrm>
            <a:off x="838200" y="1825625"/>
            <a:ext cx="6964680" cy="4351338"/>
          </a:xfrm>
        </p:spPr>
        <p:txBody>
          <a:bodyPr/>
          <a:lstStyle/>
          <a:p>
            <a:r>
              <a:rPr lang="en-US" dirty="0" smtClean="0"/>
              <a:t>Intent oracle</a:t>
            </a:r>
          </a:p>
          <a:p>
            <a:pPr lvl="1"/>
            <a:r>
              <a:rPr lang="en-US" dirty="0" smtClean="0"/>
              <a:t>Baseline + oracle approaches perfect performance on THUMOS</a:t>
            </a:r>
          </a:p>
          <a:p>
            <a:pPr lvl="2"/>
            <a:r>
              <a:rPr lang="en-US" dirty="0" smtClean="0"/>
              <a:t>Because of fewer categories (20)</a:t>
            </a:r>
          </a:p>
          <a:p>
            <a:pPr lvl="1"/>
            <a:endParaRPr lang="en-US" dirty="0" smtClean="0"/>
          </a:p>
          <a:p>
            <a:r>
              <a:rPr lang="en-US" dirty="0" smtClean="0"/>
              <a:t>Time oracle</a:t>
            </a:r>
          </a:p>
          <a:p>
            <a:pPr lvl="1"/>
            <a:r>
              <a:rPr lang="en-US" dirty="0" smtClean="0"/>
              <a:t>Baseline + oracle gains improvement on Charades, </a:t>
            </a:r>
            <a:r>
              <a:rPr lang="en-US" dirty="0" err="1" smtClean="0"/>
              <a:t>MultiTHUMOS</a:t>
            </a:r>
            <a:endParaRPr lang="en-US" dirty="0" smtClean="0"/>
          </a:p>
          <a:p>
            <a:pPr lvl="1"/>
            <a:r>
              <a:rPr lang="en-US" dirty="0" smtClean="0"/>
              <a:t>No improvement on THUMOS, </a:t>
            </a:r>
            <a:r>
              <a:rPr lang="en-US" dirty="0" err="1" smtClean="0"/>
              <a:t>ActivityNet</a:t>
            </a:r>
            <a:endParaRPr lang="en-US" dirty="0"/>
          </a:p>
        </p:txBody>
      </p:sp>
      <p:grpSp>
        <p:nvGrpSpPr>
          <p:cNvPr id="6" name="Group 5"/>
          <p:cNvGrpSpPr/>
          <p:nvPr/>
        </p:nvGrpSpPr>
        <p:grpSpPr>
          <a:xfrm>
            <a:off x="8067040" y="1825625"/>
            <a:ext cx="4124960" cy="2430294"/>
            <a:chOff x="8067040" y="1571000"/>
            <a:chExt cx="4124960" cy="2430294"/>
          </a:xfrm>
        </p:grpSpPr>
        <p:pic>
          <p:nvPicPr>
            <p:cNvPr id="4" name="Picture 3"/>
            <p:cNvPicPr>
              <a:picLocks noChangeAspect="1"/>
            </p:cNvPicPr>
            <p:nvPr/>
          </p:nvPicPr>
          <p:blipFill rotWithShape="1">
            <a:blip r:embed="rId2"/>
            <a:srcRect l="67250" b="20107"/>
            <a:stretch/>
          </p:blipFill>
          <p:spPr>
            <a:xfrm>
              <a:off x="8199120" y="1571000"/>
              <a:ext cx="3992880" cy="2430294"/>
            </a:xfrm>
            <a:prstGeom prst="rect">
              <a:avLst/>
            </a:prstGeom>
          </p:spPr>
        </p:pic>
        <p:sp>
          <p:nvSpPr>
            <p:cNvPr id="5" name="Rectangle 4"/>
            <p:cNvSpPr/>
            <p:nvPr/>
          </p:nvSpPr>
          <p:spPr>
            <a:xfrm>
              <a:off x="8067040" y="2896563"/>
              <a:ext cx="447040" cy="110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2"/>
          <a:srcRect l="23918" t="67047" r="66416" b="24604"/>
          <a:stretch/>
        </p:blipFill>
        <p:spPr>
          <a:xfrm>
            <a:off x="10683240" y="4255919"/>
            <a:ext cx="1178560" cy="254001"/>
          </a:xfrm>
          <a:prstGeom prst="rect">
            <a:avLst/>
          </a:prstGeom>
        </p:spPr>
      </p:pic>
    </p:spTree>
    <p:extLst>
      <p:ext uri="{BB962C8B-B14F-4D97-AF65-F5344CB8AC3E}">
        <p14:creationId xmlns:p14="http://schemas.microsoft.com/office/powerpoint/2010/main" val="720899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Activities are </a:t>
            </a:r>
            <a:r>
              <a:rPr lang="en-US" b="1" dirty="0" smtClean="0"/>
              <a:t>ambiguous</a:t>
            </a:r>
            <a:r>
              <a:rPr lang="en-US" dirty="0" smtClean="0"/>
              <a:t> but we can still train a </a:t>
            </a:r>
            <a:r>
              <a:rPr lang="en-US" b="1" dirty="0" smtClean="0"/>
              <a:t>meaningful</a:t>
            </a:r>
            <a:r>
              <a:rPr lang="en-US" dirty="0" smtClean="0"/>
              <a:t> model for activity recognition</a:t>
            </a:r>
          </a:p>
          <a:p>
            <a:r>
              <a:rPr lang="en-US" dirty="0" smtClean="0"/>
              <a:t>Activity </a:t>
            </a:r>
            <a:r>
              <a:rPr lang="en-US" b="1" dirty="0" smtClean="0"/>
              <a:t>classification</a:t>
            </a:r>
            <a:r>
              <a:rPr lang="en-US" dirty="0" smtClean="0"/>
              <a:t> is still an important problem</a:t>
            </a:r>
          </a:p>
          <a:p>
            <a:r>
              <a:rPr lang="en-US" dirty="0" smtClean="0"/>
              <a:t>Object/Person based reasoning helps </a:t>
            </a:r>
          </a:p>
          <a:p>
            <a:r>
              <a:rPr lang="en-US" dirty="0" smtClean="0"/>
              <a:t>High-level temporal context helps</a:t>
            </a:r>
          </a:p>
        </p:txBody>
      </p:sp>
    </p:spTree>
    <p:extLst>
      <p:ext uri="{BB962C8B-B14F-4D97-AF65-F5344CB8AC3E}">
        <p14:creationId xmlns:p14="http://schemas.microsoft.com/office/powerpoint/2010/main" val="1685326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on Activity Recognition</a:t>
            </a:r>
            <a:endParaRPr lang="en-US" dirty="0"/>
          </a:p>
        </p:txBody>
      </p:sp>
      <p:pic>
        <p:nvPicPr>
          <p:cNvPr id="4" name="Picture 3"/>
          <p:cNvPicPr>
            <a:picLocks noChangeAspect="1"/>
          </p:cNvPicPr>
          <p:nvPr/>
        </p:nvPicPr>
        <p:blipFill rotWithShape="1">
          <a:blip r:embed="rId3"/>
          <a:srcRect b="28793"/>
          <a:stretch/>
        </p:blipFill>
        <p:spPr>
          <a:xfrm>
            <a:off x="-81280" y="1947545"/>
            <a:ext cx="12192000" cy="3579495"/>
          </a:xfrm>
          <a:prstGeom prst="rect">
            <a:avLst/>
          </a:prstGeom>
        </p:spPr>
      </p:pic>
      <p:sp>
        <p:nvSpPr>
          <p:cNvPr id="5" name="TextBox 4"/>
          <p:cNvSpPr txBox="1"/>
          <p:nvPr/>
        </p:nvSpPr>
        <p:spPr>
          <a:xfrm>
            <a:off x="2763520" y="1980208"/>
            <a:ext cx="853440"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KTH</a:t>
            </a:r>
            <a:endParaRPr lang="en-US" b="1" dirty="0">
              <a:latin typeface="Times New Roman" charset="0"/>
              <a:ea typeface="Times New Roman" charset="0"/>
              <a:cs typeface="Times New Roman" charset="0"/>
            </a:endParaRPr>
          </a:p>
        </p:txBody>
      </p:sp>
      <p:sp>
        <p:nvSpPr>
          <p:cNvPr id="6" name="TextBox 5"/>
          <p:cNvSpPr txBox="1"/>
          <p:nvPr/>
        </p:nvSpPr>
        <p:spPr>
          <a:xfrm>
            <a:off x="6563360" y="1959888"/>
            <a:ext cx="1798320"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UCF101</a:t>
            </a:r>
            <a:endParaRPr lang="en-US" b="1" dirty="0">
              <a:latin typeface="Times New Roman" charset="0"/>
              <a:ea typeface="Times New Roman" charset="0"/>
              <a:cs typeface="Times New Roman" charset="0"/>
            </a:endParaRPr>
          </a:p>
        </p:txBody>
      </p:sp>
      <p:sp>
        <p:nvSpPr>
          <p:cNvPr id="7" name="TextBox 6"/>
          <p:cNvSpPr txBox="1"/>
          <p:nvPr/>
        </p:nvSpPr>
        <p:spPr>
          <a:xfrm>
            <a:off x="10772140" y="1957705"/>
            <a:ext cx="1798320"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HMDB51</a:t>
            </a:r>
            <a:endParaRPr lang="en-US" b="1" dirty="0">
              <a:latin typeface="Times New Roman" charset="0"/>
              <a:ea typeface="Times New Roman" charset="0"/>
              <a:cs typeface="Times New Roman" charset="0"/>
            </a:endParaRPr>
          </a:p>
        </p:txBody>
      </p:sp>
      <p:sp>
        <p:nvSpPr>
          <p:cNvPr id="8" name="TextBox 7"/>
          <p:cNvSpPr txBox="1"/>
          <p:nvPr/>
        </p:nvSpPr>
        <p:spPr>
          <a:xfrm>
            <a:off x="5963920" y="3455412"/>
            <a:ext cx="1798320" cy="369332"/>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Charades</a:t>
            </a:r>
            <a:endParaRPr lang="en-US" b="1" dirty="0">
              <a:latin typeface="Times New Roman" charset="0"/>
              <a:ea typeface="Times New Roman" charset="0"/>
              <a:cs typeface="Times New Roman" charset="0"/>
            </a:endParaRPr>
          </a:p>
        </p:txBody>
      </p:sp>
      <p:grpSp>
        <p:nvGrpSpPr>
          <p:cNvPr id="9" name="Group 8"/>
          <p:cNvGrpSpPr/>
          <p:nvPr/>
        </p:nvGrpSpPr>
        <p:grpSpPr>
          <a:xfrm>
            <a:off x="0" y="3737291"/>
            <a:ext cx="12110720" cy="2287197"/>
            <a:chOff x="6372579" y="2210765"/>
            <a:chExt cx="5738141" cy="1038841"/>
          </a:xfrm>
        </p:grpSpPr>
        <p:sp>
          <p:nvSpPr>
            <p:cNvPr id="10" name="Alternate Process 9"/>
            <p:cNvSpPr/>
            <p:nvPr/>
          </p:nvSpPr>
          <p:spPr>
            <a:xfrm>
              <a:off x="6372579" y="2210765"/>
              <a:ext cx="5738141" cy="827736"/>
            </a:xfrm>
            <a:prstGeom prst="flowChartAlternateProcess">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36587" y="3011960"/>
              <a:ext cx="1107440" cy="237646"/>
            </a:xfrm>
            <a:prstGeom prst="rect">
              <a:avLst/>
            </a:prstGeom>
            <a:noFill/>
          </p:spPr>
          <p:txBody>
            <a:bodyPr wrap="square" rtlCol="0">
              <a:spAutoFit/>
            </a:bodyPr>
            <a:lstStyle/>
            <a:p>
              <a:r>
                <a:rPr lang="en-US" sz="2800" b="1" dirty="0" smtClean="0">
                  <a:solidFill>
                    <a:srgbClr val="FF0000"/>
                  </a:solidFill>
                </a:rPr>
                <a:t>This paper</a:t>
              </a:r>
              <a:endParaRPr lang="en-US" b="1" dirty="0">
                <a:solidFill>
                  <a:srgbClr val="FF0000"/>
                </a:solidFill>
              </a:endParaRPr>
            </a:p>
          </p:txBody>
        </p:sp>
      </p:grpSp>
    </p:spTree>
    <p:extLst>
      <p:ext uri="{BB962C8B-B14F-4D97-AF65-F5344CB8AC3E}">
        <p14:creationId xmlns:p14="http://schemas.microsoft.com/office/powerpoint/2010/main" val="166687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4849" y="756663"/>
            <a:ext cx="6096000" cy="830997"/>
          </a:xfrm>
          <a:prstGeom prst="rect">
            <a:avLst/>
          </a:prstGeom>
        </p:spPr>
        <p:txBody>
          <a:bodyPr>
            <a:spAutoFit/>
          </a:bodyPr>
          <a:lstStyle/>
          <a:p>
            <a:pPr algn="ctr"/>
            <a:r>
              <a:rPr lang="en-US" sz="4800" dirty="0"/>
              <a:t>Thank </a:t>
            </a:r>
            <a:r>
              <a:rPr lang="en-US" sz="4800" dirty="0" smtClean="0"/>
              <a:t>You!</a:t>
            </a:r>
            <a:endParaRPr lang="en-US" sz="4800" dirty="0"/>
          </a:p>
        </p:txBody>
      </p:sp>
      <p:pic>
        <p:nvPicPr>
          <p:cNvPr id="5" name="그림 4"/>
          <p:cNvPicPr>
            <a:picLocks noChangeAspect="1"/>
          </p:cNvPicPr>
          <p:nvPr/>
        </p:nvPicPr>
        <p:blipFill>
          <a:blip r:embed="rId3"/>
          <a:stretch>
            <a:fillRect/>
          </a:stretch>
        </p:blipFill>
        <p:spPr>
          <a:xfrm>
            <a:off x="4364179" y="1883279"/>
            <a:ext cx="3857181" cy="4015351"/>
          </a:xfrm>
          <a:prstGeom prst="rect">
            <a:avLst/>
          </a:prstGeom>
        </p:spPr>
      </p:pic>
    </p:spTree>
    <p:extLst>
      <p:ext uri="{BB962C8B-B14F-4D97-AF65-F5344CB8AC3E}">
        <p14:creationId xmlns:p14="http://schemas.microsoft.com/office/powerpoint/2010/main" val="1382425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t>
            </a:r>
            <a:r>
              <a:rPr lang="en-US" sz="4000" dirty="0" smtClean="0"/>
              <a:t>ost evaluations are </a:t>
            </a:r>
            <a:r>
              <a:rPr lang="en-US" sz="4000" dirty="0"/>
              <a:t>on </a:t>
            </a:r>
            <a:r>
              <a:rPr lang="en-US" sz="4000" dirty="0" smtClean="0"/>
              <a:t>charades in this paper</a:t>
            </a:r>
            <a:endParaRPr lang="en-US" sz="4000" dirty="0"/>
          </a:p>
        </p:txBody>
      </p:sp>
      <p:sp>
        <p:nvSpPr>
          <p:cNvPr id="3" name="Content Placeholder 2"/>
          <p:cNvSpPr>
            <a:spLocks noGrp="1"/>
          </p:cNvSpPr>
          <p:nvPr>
            <p:ph idx="1"/>
          </p:nvPr>
        </p:nvSpPr>
        <p:spPr/>
        <p:txBody>
          <a:bodyPr/>
          <a:lstStyle/>
          <a:p>
            <a:r>
              <a:rPr lang="en-US" dirty="0" smtClean="0"/>
              <a:t>Because</a:t>
            </a:r>
            <a:r>
              <a:rPr lang="mr-IN" dirty="0" smtClean="0"/>
              <a:t>…</a:t>
            </a:r>
            <a:endParaRPr lang="en-US" dirty="0" smtClean="0"/>
          </a:p>
          <a:p>
            <a:pPr lvl="1"/>
            <a:r>
              <a:rPr lang="en-US" dirty="0" smtClean="0"/>
              <a:t>The most recent action recognition dataset</a:t>
            </a:r>
          </a:p>
          <a:p>
            <a:pPr lvl="1"/>
            <a:r>
              <a:rPr lang="en-US" dirty="0" smtClean="0"/>
              <a:t>9.8k videos</a:t>
            </a:r>
          </a:p>
          <a:p>
            <a:pPr lvl="1"/>
            <a:r>
              <a:rPr lang="en-US" dirty="0" smtClean="0"/>
              <a:t>157 activity classes</a:t>
            </a:r>
          </a:p>
          <a:p>
            <a:pPr lvl="1"/>
            <a:r>
              <a:rPr lang="en-US" dirty="0" smtClean="0"/>
              <a:t>Temporal annotations</a:t>
            </a:r>
          </a:p>
          <a:p>
            <a:pPr lvl="1"/>
            <a:r>
              <a:rPr lang="en-US" dirty="0" smtClean="0"/>
              <a:t>From the same group</a:t>
            </a:r>
            <a:endParaRPr lang="en-US" dirty="0"/>
          </a:p>
        </p:txBody>
      </p:sp>
    </p:spTree>
    <p:extLst>
      <p:ext uri="{BB962C8B-B14F-4D97-AF65-F5344CB8AC3E}">
        <p14:creationId xmlns:p14="http://schemas.microsoft.com/office/powerpoint/2010/main" val="15501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Baselines evaluated</a:t>
            </a:r>
            <a:endParaRPr lang="en-US" dirty="0"/>
          </a:p>
        </p:txBody>
      </p:sp>
      <p:sp>
        <p:nvSpPr>
          <p:cNvPr id="3" name="Content Placeholder 2"/>
          <p:cNvSpPr>
            <a:spLocks noGrp="1"/>
          </p:cNvSpPr>
          <p:nvPr>
            <p:ph idx="1"/>
          </p:nvPr>
        </p:nvSpPr>
        <p:spPr/>
        <p:txBody>
          <a:bodyPr/>
          <a:lstStyle/>
          <a:p>
            <a:r>
              <a:rPr lang="en-US" dirty="0" smtClean="0"/>
              <a:t>Two-Stream [</a:t>
            </a:r>
            <a:r>
              <a:rPr lang="en-US" dirty="0" err="1" smtClean="0"/>
              <a:t>Simonyan</a:t>
            </a:r>
            <a:r>
              <a:rPr lang="en-US" dirty="0" smtClean="0"/>
              <a:t> and Zisserman, NIPS14]</a:t>
            </a:r>
          </a:p>
          <a:p>
            <a:r>
              <a:rPr lang="en-US" dirty="0" smtClean="0"/>
              <a:t>Improve Dense Trajectories [Wang and </a:t>
            </a:r>
            <a:r>
              <a:rPr lang="en-US" dirty="0" err="1" smtClean="0"/>
              <a:t>Schimid</a:t>
            </a:r>
            <a:r>
              <a:rPr lang="en-US" dirty="0" smtClean="0"/>
              <a:t>, ICCV13]</a:t>
            </a:r>
          </a:p>
          <a:p>
            <a:r>
              <a:rPr lang="en-US" dirty="0" smtClean="0"/>
              <a:t>CNN + LSTM [Ng et al, CVPR15]</a:t>
            </a:r>
          </a:p>
          <a:p>
            <a:r>
              <a:rPr lang="en-US" dirty="0" err="1" smtClean="0"/>
              <a:t>ActionVLAD</a:t>
            </a:r>
            <a:r>
              <a:rPr lang="en-US" dirty="0"/>
              <a:t> [</a:t>
            </a:r>
            <a:r>
              <a:rPr lang="en-US" dirty="0" err="1" smtClean="0"/>
              <a:t>Girdhar</a:t>
            </a:r>
            <a:r>
              <a:rPr lang="en-US" dirty="0"/>
              <a:t> </a:t>
            </a:r>
            <a:r>
              <a:rPr lang="en-US" dirty="0" smtClean="0"/>
              <a:t>et al, CVPR17]</a:t>
            </a:r>
          </a:p>
          <a:p>
            <a:r>
              <a:rPr lang="en-US" dirty="0" smtClean="0"/>
              <a:t>Asynchronous Temporal Fields [</a:t>
            </a:r>
            <a:r>
              <a:rPr lang="en-US" dirty="0"/>
              <a:t>Sigurdsson </a:t>
            </a:r>
            <a:r>
              <a:rPr lang="en-US" dirty="0" smtClean="0"/>
              <a:t>et al, CVPR17]</a:t>
            </a:r>
            <a:endParaRPr lang="en-US" dirty="0"/>
          </a:p>
        </p:txBody>
      </p:sp>
    </p:spTree>
    <p:extLst>
      <p:ext uri="{BB962C8B-B14F-4D97-AF65-F5344CB8AC3E}">
        <p14:creationId xmlns:p14="http://schemas.microsoft.com/office/powerpoint/2010/main" val="1014171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right activity categories?</a:t>
            </a:r>
          </a:p>
        </p:txBody>
      </p:sp>
      <p:sp>
        <p:nvSpPr>
          <p:cNvPr id="3" name="Content Placeholder 2"/>
          <p:cNvSpPr>
            <a:spLocks noGrp="1"/>
          </p:cNvSpPr>
          <p:nvPr>
            <p:ph idx="1"/>
          </p:nvPr>
        </p:nvSpPr>
        <p:spPr/>
        <p:txBody>
          <a:bodyPr/>
          <a:lstStyle/>
          <a:p>
            <a:r>
              <a:rPr lang="en-US" dirty="0" smtClean="0"/>
              <a:t>“Take” vs. “Take medication”</a:t>
            </a:r>
          </a:p>
          <a:p>
            <a:endParaRPr lang="en-US" dirty="0" smtClean="0"/>
          </a:p>
          <a:p>
            <a:r>
              <a:rPr lang="en-US" dirty="0" smtClean="0"/>
              <a:t>(verb, noun) pairs are more distinctive than verbs alone</a:t>
            </a:r>
          </a:p>
          <a:p>
            <a:pPr lvl="1"/>
            <a:r>
              <a:rPr lang="en-US" dirty="0" smtClean="0"/>
              <a:t>Validated by an Amazon Mechanical Turk study </a:t>
            </a:r>
          </a:p>
          <a:p>
            <a:pPr lvl="2"/>
            <a:r>
              <a:rPr lang="en-US" dirty="0"/>
              <a:t>“holding a </a:t>
            </a:r>
            <a:r>
              <a:rPr lang="en-US" dirty="0">
                <a:solidFill>
                  <a:srgbClr val="FF0000"/>
                </a:solidFill>
              </a:rPr>
              <a:t>cup</a:t>
            </a:r>
            <a:r>
              <a:rPr lang="en-US" dirty="0"/>
              <a:t>” vs “holding a </a:t>
            </a:r>
            <a:r>
              <a:rPr lang="en-US" dirty="0">
                <a:solidFill>
                  <a:srgbClr val="FF0000"/>
                </a:solidFill>
              </a:rPr>
              <a:t>broom</a:t>
            </a:r>
            <a:r>
              <a:rPr lang="en-US" dirty="0"/>
              <a:t>,”  </a:t>
            </a:r>
            <a:r>
              <a:rPr lang="en-US" dirty="0" smtClean="0"/>
              <a:t>     : 0.3% of the time confusion</a:t>
            </a:r>
          </a:p>
          <a:p>
            <a:pPr lvl="2"/>
            <a:r>
              <a:rPr lang="en-US" dirty="0"/>
              <a:t>“</a:t>
            </a:r>
            <a:r>
              <a:rPr lang="en-US" dirty="0">
                <a:solidFill>
                  <a:srgbClr val="FF0000"/>
                </a:solidFill>
              </a:rPr>
              <a:t>holding</a:t>
            </a:r>
            <a:r>
              <a:rPr lang="en-US" dirty="0"/>
              <a:t> a cup” vs “</a:t>
            </a:r>
            <a:r>
              <a:rPr lang="en-US" dirty="0">
                <a:solidFill>
                  <a:srgbClr val="FF0000"/>
                </a:solidFill>
              </a:rPr>
              <a:t>drinking</a:t>
            </a:r>
            <a:r>
              <a:rPr lang="en-US" dirty="0"/>
              <a:t> from a cup</a:t>
            </a:r>
            <a:r>
              <a:rPr lang="en-US" dirty="0" smtClean="0"/>
              <a:t>,”  : 1.3% of the time confusion</a:t>
            </a:r>
            <a:endParaRPr lang="en-US" dirty="0"/>
          </a:p>
          <a:p>
            <a:endParaRPr lang="en-US" dirty="0"/>
          </a:p>
          <a:p>
            <a:r>
              <a:rPr lang="en-US" dirty="0" smtClean="0"/>
              <a:t>So we define an action as (verb, noun) pair</a:t>
            </a:r>
          </a:p>
          <a:p>
            <a:pPr lvl="1"/>
            <a:r>
              <a:rPr lang="en-US" dirty="0" smtClean="0"/>
              <a:t>“Take medication”</a:t>
            </a:r>
          </a:p>
        </p:txBody>
      </p:sp>
    </p:spTree>
    <p:extLst>
      <p:ext uri="{BB962C8B-B14F-4D97-AF65-F5344CB8AC3E}">
        <p14:creationId xmlns:p14="http://schemas.microsoft.com/office/powerpoint/2010/main" val="127636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activities have temporal extents?</a:t>
            </a:r>
          </a:p>
        </p:txBody>
      </p:sp>
      <p:sp>
        <p:nvSpPr>
          <p:cNvPr id="3" name="Content Placeholder 2"/>
          <p:cNvSpPr>
            <a:spLocks noGrp="1"/>
          </p:cNvSpPr>
          <p:nvPr>
            <p:ph idx="1"/>
          </p:nvPr>
        </p:nvSpPr>
        <p:spPr>
          <a:xfrm>
            <a:off x="838200" y="1825625"/>
            <a:ext cx="6619240" cy="4351338"/>
          </a:xfrm>
        </p:spPr>
        <p:txBody>
          <a:bodyPr/>
          <a:lstStyle/>
          <a:p>
            <a:r>
              <a:rPr lang="en-US" dirty="0" smtClean="0"/>
              <a:t>Object</a:t>
            </a:r>
            <a:r>
              <a:rPr lang="en-US" dirty="0"/>
              <a:t> </a:t>
            </a:r>
            <a:r>
              <a:rPr lang="en-US" dirty="0" smtClean="0"/>
              <a:t>shows clear boundary</a:t>
            </a:r>
          </a:p>
          <a:p>
            <a:r>
              <a:rPr lang="en-US" dirty="0" smtClean="0"/>
              <a:t>Determining “when” of an activity is ambiguous</a:t>
            </a:r>
          </a:p>
          <a:p>
            <a:r>
              <a:rPr lang="en-US" dirty="0" smtClean="0"/>
              <a:t>Amazon </a:t>
            </a:r>
            <a:r>
              <a:rPr lang="en-US" dirty="0"/>
              <a:t>Mechanical Turk study</a:t>
            </a:r>
          </a:p>
          <a:p>
            <a:pPr lvl="1"/>
            <a:r>
              <a:rPr lang="en-US" dirty="0"/>
              <a:t>Measure the </a:t>
            </a:r>
            <a:r>
              <a:rPr lang="en-US" dirty="0" smtClean="0"/>
              <a:t>agreement of temporal boundary between the new annotation and GT </a:t>
            </a:r>
          </a:p>
          <a:p>
            <a:pPr lvl="2"/>
            <a:r>
              <a:rPr lang="en-US" dirty="0" err="1" smtClean="0"/>
              <a:t>IoU</a:t>
            </a:r>
            <a:r>
              <a:rPr lang="en-US" dirty="0" smtClean="0"/>
              <a:t> (Intersection over Union) criterion</a:t>
            </a:r>
          </a:p>
        </p:txBody>
      </p:sp>
      <p:pic>
        <p:nvPicPr>
          <p:cNvPr id="4" name="v_CricketBowling_g01_c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20359" y="1906905"/>
            <a:ext cx="4339561" cy="3254375"/>
          </a:xfrm>
          <a:prstGeom prst="rect">
            <a:avLst/>
          </a:prstGeom>
        </p:spPr>
      </p:pic>
    </p:spTree>
    <p:extLst>
      <p:ext uri="{BB962C8B-B14F-4D97-AF65-F5344CB8AC3E}">
        <p14:creationId xmlns:p14="http://schemas.microsoft.com/office/powerpoint/2010/main" val="67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Averge agreement with GT: 72.5%/58.7% for Charades/</a:t>
                </a:r>
                <a:r>
                  <a:rPr lang="en-US" dirty="0" err="1" smtClean="0"/>
                  <a:t>MultiTHUMOS</a:t>
                </a:r>
                <a:endParaRPr lang="en-US" dirty="0" smtClean="0"/>
              </a:p>
              <a:p>
                <a:pPr lvl="1"/>
                <a:r>
                  <a:rPr lang="en-US" dirty="0" smtClean="0"/>
                  <a:t>There are some inherent ambiguities </a:t>
                </a:r>
              </a:p>
              <a:p>
                <a:r>
                  <a:rPr lang="en-US" dirty="0" smtClean="0"/>
                  <a:t>The median starting/ending error: 0.9±0.8s / </a:t>
                </a:r>
                <a:r>
                  <a:rPr lang="en-US" dirty="0"/>
                  <a:t>1.4±1.4s</a:t>
                </a:r>
              </a:p>
              <a:p>
                <a:pPr lvl="1"/>
                <a:r>
                  <a:rPr lang="en-US" dirty="0" smtClean="0"/>
                  <a:t>Ending” is more ambiguous than “starting”</a:t>
                </a:r>
              </a:p>
              <a:p>
                <a:r>
                  <a:rPr lang="en-US" dirty="0" smtClean="0"/>
                  <a:t>Correlation between </a:t>
                </a:r>
                <a:r>
                  <a:rPr lang="en-US" dirty="0" err="1" smtClean="0"/>
                  <a:t>IoU</a:t>
                </a:r>
                <a:r>
                  <a:rPr lang="en-US" dirty="0" smtClean="0"/>
                  <a:t> agreement and duration of activity: </a:t>
                </a:r>
                <a14:m>
                  <m:oMath xmlns:m="http://schemas.openxmlformats.org/officeDocument/2006/math">
                    <m:r>
                      <a:rPr lang="en-US"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=0.5</m:t>
                    </m:r>
                  </m:oMath>
                </a14:m>
                <a:endParaRPr lang="en-US" dirty="0" smtClean="0"/>
              </a:p>
              <a:p>
                <a:pPr lvl="1"/>
                <a:r>
                  <a:rPr lang="en-US" dirty="0" smtClean="0"/>
                  <a:t>Longer activities are more clear, shorter activities are more ambiguous</a:t>
                </a:r>
              </a:p>
              <a:p>
                <a:r>
                  <a:rPr lang="en-US" dirty="0" smtClean="0"/>
                  <a:t>Ambiguities are common for many categories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r="-464"/>
                </a:stretch>
              </a:blipFill>
            </p:spPr>
            <p:txBody>
              <a:bodyPr/>
              <a:lstStyle/>
              <a:p>
                <a:r>
                  <a:rPr lang="en-US">
                    <a:noFill/>
                  </a:rPr>
                  <a:t> </a:t>
                </a:r>
              </a:p>
            </p:txBody>
          </p:sp>
        </mc:Fallback>
      </mc:AlternateContent>
    </p:spTree>
    <p:extLst>
      <p:ext uri="{BB962C8B-B14F-4D97-AF65-F5344CB8AC3E}">
        <p14:creationId xmlns:p14="http://schemas.microsoft.com/office/powerpoint/2010/main" val="5959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can </a:t>
            </a:r>
            <a:r>
              <a:rPr lang="en-US" dirty="0"/>
              <a:t>we evaluate temporal localization</a:t>
            </a:r>
            <a:r>
              <a:rPr lang="en-US" dirty="0" smtClean="0"/>
              <a:t>?</a:t>
            </a:r>
            <a:endParaRPr lang="en-US" dirty="0"/>
          </a:p>
        </p:txBody>
      </p:sp>
      <p:sp>
        <p:nvSpPr>
          <p:cNvPr id="3" name="Content Placeholder 2"/>
          <p:cNvSpPr>
            <a:spLocks noGrp="1"/>
          </p:cNvSpPr>
          <p:nvPr>
            <p:ph idx="1"/>
          </p:nvPr>
        </p:nvSpPr>
        <p:spPr/>
        <p:txBody>
          <a:bodyPr/>
          <a:lstStyle/>
          <a:p>
            <a:r>
              <a:rPr lang="en-US" dirty="0" smtClean="0"/>
              <a:t>Yes</a:t>
            </a:r>
          </a:p>
          <a:p>
            <a:r>
              <a:rPr lang="en-US" dirty="0" smtClean="0"/>
              <a:t>Relaxed condition study</a:t>
            </a:r>
          </a:p>
          <a:p>
            <a:pPr lvl="1"/>
            <a:r>
              <a:rPr lang="en-US" dirty="0" smtClean="0"/>
              <a:t>Ignore the boundary region of activities (evaluate only on center 1/3)</a:t>
            </a:r>
          </a:p>
          <a:p>
            <a:pPr lvl="1"/>
            <a:r>
              <a:rPr lang="en-US" dirty="0" smtClean="0"/>
              <a:t>Average agreement: 79.8% (72.5% when evaluate on the full region)</a:t>
            </a:r>
          </a:p>
          <a:p>
            <a:endParaRPr lang="en-US" dirty="0" smtClean="0"/>
          </a:p>
          <a:p>
            <a:r>
              <a:rPr lang="en-US" dirty="0" smtClean="0"/>
              <a:t>Relaxed condition does not change the order</a:t>
            </a:r>
            <a:r>
              <a:rPr lang="en-US" dirty="0"/>
              <a:t> </a:t>
            </a:r>
            <a:r>
              <a:rPr lang="en-US" dirty="0" smtClean="0"/>
              <a:t>of the performances of the methods</a:t>
            </a:r>
          </a:p>
          <a:p>
            <a:pPr lvl="1"/>
            <a:r>
              <a:rPr lang="en-US" dirty="0" smtClean="0"/>
              <a:t>Despite the ambiguities, we can learn from and evaluate the temporal extents of activities</a:t>
            </a:r>
          </a:p>
          <a:p>
            <a:endParaRPr lang="en-US" dirty="0" smtClean="0"/>
          </a:p>
        </p:txBody>
      </p:sp>
    </p:spTree>
    <p:extLst>
      <p:ext uri="{BB962C8B-B14F-4D97-AF65-F5344CB8AC3E}">
        <p14:creationId xmlns:p14="http://schemas.microsoft.com/office/powerpoint/2010/main" val="64878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41195</TotalTime>
  <Words>1991</Words>
  <Application>Microsoft Macintosh PowerPoint</Application>
  <PresentationFormat>Widescreen</PresentationFormat>
  <Paragraphs>235</Paragraphs>
  <Slides>30</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.AppleSystemUIFont</vt:lpstr>
      <vt:lpstr>Calibri</vt:lpstr>
      <vt:lpstr>Calibri Light</vt:lpstr>
      <vt:lpstr>Cambria Math</vt:lpstr>
      <vt:lpstr>Courier New</vt:lpstr>
      <vt:lpstr>Mangal</vt:lpstr>
      <vt:lpstr>STBaoliTC-Regular</vt:lpstr>
      <vt:lpstr>Times New Roman</vt:lpstr>
      <vt:lpstr>Wingdings</vt:lpstr>
      <vt:lpstr>맑은 고딕</vt:lpstr>
      <vt:lpstr>Arial</vt:lpstr>
      <vt:lpstr>Office Theme</vt:lpstr>
      <vt:lpstr>What Actions are Needed for  Understanding Human Actions in Videos?   Gunnar A. Sigurdsson, Olga Russakovsky, Abhinav Gupta [ICCV2017]</vt:lpstr>
      <vt:lpstr>Computer Vision Problem History</vt:lpstr>
      <vt:lpstr>Datasets on Activity Recognition</vt:lpstr>
      <vt:lpstr>Most evaluations are on charades in this paper</vt:lpstr>
      <vt:lpstr>Baselines evaluated</vt:lpstr>
      <vt:lpstr>What are the right activity categories?</vt:lpstr>
      <vt:lpstr>Do activities have temporal extents?</vt:lpstr>
      <vt:lpstr>Observations</vt:lpstr>
      <vt:lpstr>So, can we evaluate temporal localization?</vt:lpstr>
      <vt:lpstr>Should we evaluate temporal localization?</vt:lpstr>
      <vt:lpstr>Recap</vt:lpstr>
      <vt:lpstr>What are existing approaches learning?</vt:lpstr>
      <vt:lpstr>Baselines used</vt:lpstr>
      <vt:lpstr>PowerPoint Presentation</vt:lpstr>
      <vt:lpstr>Error analysis</vt:lpstr>
      <vt:lpstr>Error analysis</vt:lpstr>
      <vt:lpstr>Training data analysis</vt:lpstr>
      <vt:lpstr>Training data analysis: small categories</vt:lpstr>
      <vt:lpstr>Training data analysis: large categories </vt:lpstr>
      <vt:lpstr>Temporal reasoning analysis</vt:lpstr>
      <vt:lpstr>Effect of motion and continuity </vt:lpstr>
      <vt:lpstr>Temporal reasoning analysis</vt:lpstr>
      <vt:lpstr>Person-based reasoning</vt:lpstr>
      <vt:lpstr>Pose-based reasoning</vt:lpstr>
      <vt:lpstr>So, what’s next?</vt:lpstr>
      <vt:lpstr>Oracle experiment</vt:lpstr>
      <vt:lpstr>Oracle experiment: method comparison</vt:lpstr>
      <vt:lpstr>Oracle experiment: dataset comparison</vt:lpstr>
      <vt:lpstr>Conclusion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Rehab-Project Data Analysis</dc:title>
  <dc:creator>Microsoft Office User</dc:creator>
  <cp:lastModifiedBy>Jinwoo</cp:lastModifiedBy>
  <cp:revision>2537</cp:revision>
  <dcterms:created xsi:type="dcterms:W3CDTF">2016-04-26T22:40:51Z</dcterms:created>
  <dcterms:modified xsi:type="dcterms:W3CDTF">2017-08-30T09:25:56Z</dcterms:modified>
</cp:coreProperties>
</file>